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sldIdLst>
    <p:sldId id="256" r:id="rId2"/>
    <p:sldId id="257" r:id="rId3"/>
    <p:sldId id="292" r:id="rId4"/>
    <p:sldId id="259" r:id="rId5"/>
    <p:sldId id="276" r:id="rId6"/>
    <p:sldId id="277" r:id="rId7"/>
    <p:sldId id="273" r:id="rId8"/>
    <p:sldId id="271" r:id="rId9"/>
    <p:sldId id="264" r:id="rId10"/>
    <p:sldId id="299" r:id="rId11"/>
    <p:sldId id="298" r:id="rId12"/>
    <p:sldId id="267" r:id="rId13"/>
    <p:sldId id="293" r:id="rId14"/>
    <p:sldId id="269" r:id="rId15"/>
    <p:sldId id="274" r:id="rId16"/>
    <p:sldId id="270" r:id="rId17"/>
    <p:sldId id="300" r:id="rId18"/>
    <p:sldId id="303" r:id="rId19"/>
    <p:sldId id="279" r:id="rId20"/>
    <p:sldId id="305" r:id="rId21"/>
    <p:sldId id="280" r:id="rId22"/>
    <p:sldId id="281" r:id="rId23"/>
    <p:sldId id="284" r:id="rId24"/>
    <p:sldId id="295" r:id="rId25"/>
    <p:sldId id="282" r:id="rId26"/>
    <p:sldId id="283" r:id="rId27"/>
    <p:sldId id="297" r:id="rId28"/>
    <p:sldId id="306" r:id="rId29"/>
    <p:sldId id="286" r:id="rId30"/>
    <p:sldId id="287" r:id="rId31"/>
    <p:sldId id="288" r:id="rId32"/>
    <p:sldId id="296" r:id="rId33"/>
    <p:sldId id="302" r:id="rId34"/>
    <p:sldId id="291" r:id="rId35"/>
  </p:sldIdLst>
  <p:sldSz cx="12192000" cy="6858000"/>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148"/>
    <a:srgbClr val="248843"/>
    <a:srgbClr val="1B951E"/>
    <a:srgbClr val="1A8E1D"/>
    <a:srgbClr val="1D9F20"/>
    <a:srgbClr val="20AC23"/>
    <a:srgbClr val="25C529"/>
    <a:srgbClr val="1F8D1F"/>
    <a:srgbClr val="289449"/>
    <a:srgbClr val="2480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侑太郎 坂本" userId="9e55fa9a1c74c7e8" providerId="LiveId" clId="{E24638CB-3616-4E38-A340-266F37F0C092}"/>
    <pc:docChg chg="undo redo custSel modSld sldOrd">
      <pc:chgData name="侑太郎 坂本" userId="9e55fa9a1c74c7e8" providerId="LiveId" clId="{E24638CB-3616-4E38-A340-266F37F0C092}" dt="2023-04-24T10:27:44.871" v="2730" actId="20577"/>
      <pc:docMkLst>
        <pc:docMk/>
      </pc:docMkLst>
      <pc:sldChg chg="modSp mod">
        <pc:chgData name="侑太郎 坂本" userId="9e55fa9a1c74c7e8" providerId="LiveId" clId="{E24638CB-3616-4E38-A340-266F37F0C092}" dt="2023-04-17T04:36:41.491" v="1460" actId="20577"/>
        <pc:sldMkLst>
          <pc:docMk/>
          <pc:sldMk cId="3327782427" sldId="257"/>
        </pc:sldMkLst>
        <pc:spChg chg="mod">
          <ac:chgData name="侑太郎 坂本" userId="9e55fa9a1c74c7e8" providerId="LiveId" clId="{E24638CB-3616-4E38-A340-266F37F0C092}" dt="2023-04-17T04:36:41.491" v="1460" actId="20577"/>
          <ac:spMkLst>
            <pc:docMk/>
            <pc:sldMk cId="3327782427" sldId="257"/>
            <ac:spMk id="20" creationId="{00000000-0000-0000-0000-000000000000}"/>
          </ac:spMkLst>
        </pc:spChg>
      </pc:sldChg>
      <pc:sldChg chg="modSp mod">
        <pc:chgData name="侑太郎 坂本" userId="9e55fa9a1c74c7e8" providerId="LiveId" clId="{E24638CB-3616-4E38-A340-266F37F0C092}" dt="2023-04-17T04:40:12.108" v="1472" actId="20577"/>
        <pc:sldMkLst>
          <pc:docMk/>
          <pc:sldMk cId="3074564439" sldId="264"/>
        </pc:sldMkLst>
        <pc:spChg chg="mod">
          <ac:chgData name="侑太郎 坂本" userId="9e55fa9a1c74c7e8" providerId="LiveId" clId="{E24638CB-3616-4E38-A340-266F37F0C092}" dt="2023-04-17T04:40:12.108" v="1472" actId="20577"/>
          <ac:spMkLst>
            <pc:docMk/>
            <pc:sldMk cId="3074564439" sldId="264"/>
            <ac:spMk id="3" creationId="{00000000-0000-0000-0000-000000000000}"/>
          </ac:spMkLst>
        </pc:spChg>
        <pc:spChg chg="mod">
          <ac:chgData name="侑太郎 坂本" userId="9e55fa9a1c74c7e8" providerId="LiveId" clId="{E24638CB-3616-4E38-A340-266F37F0C092}" dt="2023-04-17T04:37:32.433" v="1464" actId="20577"/>
          <ac:spMkLst>
            <pc:docMk/>
            <pc:sldMk cId="3074564439" sldId="264"/>
            <ac:spMk id="14" creationId="{00000000-0000-0000-0000-000000000000}"/>
          </ac:spMkLst>
        </pc:spChg>
      </pc:sldChg>
      <pc:sldChg chg="modSp mod">
        <pc:chgData name="侑太郎 坂本" userId="9e55fa9a1c74c7e8" providerId="LiveId" clId="{E24638CB-3616-4E38-A340-266F37F0C092}" dt="2023-04-17T04:55:02.861" v="1599" actId="20577"/>
        <pc:sldMkLst>
          <pc:docMk/>
          <pc:sldMk cId="2833302527" sldId="270"/>
        </pc:sldMkLst>
        <pc:spChg chg="mod">
          <ac:chgData name="侑太郎 坂本" userId="9e55fa9a1c74c7e8" providerId="LiveId" clId="{E24638CB-3616-4E38-A340-266F37F0C092}" dt="2023-04-17T04:55:02.861" v="1599" actId="20577"/>
          <ac:spMkLst>
            <pc:docMk/>
            <pc:sldMk cId="2833302527" sldId="270"/>
            <ac:spMk id="10" creationId="{00000000-0000-0000-0000-000000000000}"/>
          </ac:spMkLst>
        </pc:spChg>
      </pc:sldChg>
      <pc:sldChg chg="modSp mod">
        <pc:chgData name="侑太郎 坂本" userId="9e55fa9a1c74c7e8" providerId="LiveId" clId="{E24638CB-3616-4E38-A340-266F37F0C092}" dt="2023-04-17T04:40:52.496" v="1476" actId="20577"/>
        <pc:sldMkLst>
          <pc:docMk/>
          <pc:sldMk cId="284093382" sldId="273"/>
        </pc:sldMkLst>
        <pc:spChg chg="mod">
          <ac:chgData name="侑太郎 坂本" userId="9e55fa9a1c74c7e8" providerId="LiveId" clId="{E24638CB-3616-4E38-A340-266F37F0C092}" dt="2023-04-17T04:30:33.681" v="1263" actId="20577"/>
          <ac:spMkLst>
            <pc:docMk/>
            <pc:sldMk cId="284093382" sldId="273"/>
            <ac:spMk id="44" creationId="{00000000-0000-0000-0000-000000000000}"/>
          </ac:spMkLst>
        </pc:spChg>
        <pc:spChg chg="mod">
          <ac:chgData name="侑太郎 坂本" userId="9e55fa9a1c74c7e8" providerId="LiveId" clId="{E24638CB-3616-4E38-A340-266F37F0C092}" dt="2023-04-17T04:40:52.496" v="1476" actId="20577"/>
          <ac:spMkLst>
            <pc:docMk/>
            <pc:sldMk cId="284093382" sldId="273"/>
            <ac:spMk id="50" creationId="{00000000-0000-0000-0000-000000000000}"/>
          </ac:spMkLst>
        </pc:spChg>
        <pc:spChg chg="mod">
          <ac:chgData name="侑太郎 坂本" userId="9e55fa9a1c74c7e8" providerId="LiveId" clId="{E24638CB-3616-4E38-A340-266F37F0C092}" dt="2023-04-17T04:32:38.848" v="1272" actId="20577"/>
          <ac:spMkLst>
            <pc:docMk/>
            <pc:sldMk cId="284093382" sldId="273"/>
            <ac:spMk id="54" creationId="{00000000-0000-0000-0000-000000000000}"/>
          </ac:spMkLst>
        </pc:spChg>
        <pc:spChg chg="mod">
          <ac:chgData name="侑太郎 坂本" userId="9e55fa9a1c74c7e8" providerId="LiveId" clId="{E24638CB-3616-4E38-A340-266F37F0C092}" dt="2023-04-17T04:32:42.961" v="1276" actId="20577"/>
          <ac:spMkLst>
            <pc:docMk/>
            <pc:sldMk cId="284093382" sldId="273"/>
            <ac:spMk id="55" creationId="{00000000-0000-0000-0000-000000000000}"/>
          </ac:spMkLst>
        </pc:spChg>
      </pc:sldChg>
      <pc:sldChg chg="modSp mod">
        <pc:chgData name="侑太郎 坂本" userId="9e55fa9a1c74c7e8" providerId="LiveId" clId="{E24638CB-3616-4E38-A340-266F37F0C092}" dt="2023-04-24T10:22:15.445" v="2574" actId="20577"/>
        <pc:sldMkLst>
          <pc:docMk/>
          <pc:sldMk cId="2108689435" sldId="276"/>
        </pc:sldMkLst>
        <pc:spChg chg="mod">
          <ac:chgData name="侑太郎 坂本" userId="9e55fa9a1c74c7e8" providerId="LiveId" clId="{E24638CB-3616-4E38-A340-266F37F0C092}" dt="2023-04-24T10:22:15.445" v="2574" actId="20577"/>
          <ac:spMkLst>
            <pc:docMk/>
            <pc:sldMk cId="2108689435" sldId="276"/>
            <ac:spMk id="18" creationId="{00000000-0000-0000-0000-000000000000}"/>
          </ac:spMkLst>
        </pc:spChg>
      </pc:sldChg>
      <pc:sldChg chg="modSp mod">
        <pc:chgData name="侑太郎 坂本" userId="9e55fa9a1c74c7e8" providerId="LiveId" clId="{E24638CB-3616-4E38-A340-266F37F0C092}" dt="2023-04-17T04:30:47.926" v="1264" actId="13926"/>
        <pc:sldMkLst>
          <pc:docMk/>
          <pc:sldMk cId="117671619" sldId="277"/>
        </pc:sldMkLst>
        <pc:spChg chg="mod">
          <ac:chgData name="侑太郎 坂本" userId="9e55fa9a1c74c7e8" providerId="LiveId" clId="{E24638CB-3616-4E38-A340-266F37F0C092}" dt="2023-04-17T04:30:47.926" v="1264" actId="13926"/>
          <ac:spMkLst>
            <pc:docMk/>
            <pc:sldMk cId="117671619" sldId="277"/>
            <ac:spMk id="14" creationId="{00000000-0000-0000-0000-000000000000}"/>
          </ac:spMkLst>
        </pc:spChg>
        <pc:spChg chg="mod">
          <ac:chgData name="侑太郎 坂本" userId="9e55fa9a1c74c7e8" providerId="LiveId" clId="{E24638CB-3616-4E38-A340-266F37F0C092}" dt="2023-04-17T04:28:11.530" v="1246" actId="20577"/>
          <ac:spMkLst>
            <pc:docMk/>
            <pc:sldMk cId="117671619" sldId="277"/>
            <ac:spMk id="18" creationId="{00000000-0000-0000-0000-000000000000}"/>
          </ac:spMkLst>
        </pc:spChg>
      </pc:sldChg>
      <pc:sldChg chg="modSp mod">
        <pc:chgData name="侑太郎 坂本" userId="9e55fa9a1c74c7e8" providerId="LiveId" clId="{E24638CB-3616-4E38-A340-266F37F0C092}" dt="2023-04-17T04:57:13.168" v="1607" actId="20577"/>
        <pc:sldMkLst>
          <pc:docMk/>
          <pc:sldMk cId="1990623087" sldId="279"/>
        </pc:sldMkLst>
        <pc:spChg chg="mod">
          <ac:chgData name="侑太郎 坂本" userId="9e55fa9a1c74c7e8" providerId="LiveId" clId="{E24638CB-3616-4E38-A340-266F37F0C092}" dt="2023-04-17T04:57:13.168" v="1607" actId="20577"/>
          <ac:spMkLst>
            <pc:docMk/>
            <pc:sldMk cId="1990623087" sldId="279"/>
            <ac:spMk id="14" creationId="{00000000-0000-0000-0000-000000000000}"/>
          </ac:spMkLst>
        </pc:spChg>
      </pc:sldChg>
      <pc:sldChg chg="modSp mod">
        <pc:chgData name="侑太郎 坂本" userId="9e55fa9a1c74c7e8" providerId="LiveId" clId="{E24638CB-3616-4E38-A340-266F37F0C092}" dt="2023-04-17T04:58:31.867" v="1623" actId="20577"/>
        <pc:sldMkLst>
          <pc:docMk/>
          <pc:sldMk cId="2430922797" sldId="280"/>
        </pc:sldMkLst>
        <pc:spChg chg="mod">
          <ac:chgData name="侑太郎 坂本" userId="9e55fa9a1c74c7e8" providerId="LiveId" clId="{E24638CB-3616-4E38-A340-266F37F0C092}" dt="2023-04-17T04:58:31.867" v="1623" actId="20577"/>
          <ac:spMkLst>
            <pc:docMk/>
            <pc:sldMk cId="2430922797" sldId="280"/>
            <ac:spMk id="13" creationId="{00000000-0000-0000-0000-000000000000}"/>
          </ac:spMkLst>
        </pc:spChg>
      </pc:sldChg>
      <pc:sldChg chg="modSp mod">
        <pc:chgData name="侑太郎 坂本" userId="9e55fa9a1c74c7e8" providerId="LiveId" clId="{E24638CB-3616-4E38-A340-266F37F0C092}" dt="2023-04-17T05:01:51.887" v="1634" actId="20577"/>
        <pc:sldMkLst>
          <pc:docMk/>
          <pc:sldMk cId="486430376" sldId="282"/>
        </pc:sldMkLst>
        <pc:spChg chg="mod">
          <ac:chgData name="侑太郎 坂本" userId="9e55fa9a1c74c7e8" providerId="LiveId" clId="{E24638CB-3616-4E38-A340-266F37F0C092}" dt="2023-04-17T05:01:51.887" v="1634" actId="20577"/>
          <ac:spMkLst>
            <pc:docMk/>
            <pc:sldMk cId="486430376" sldId="282"/>
            <ac:spMk id="18" creationId="{00000000-0000-0000-0000-000000000000}"/>
          </ac:spMkLst>
        </pc:spChg>
      </pc:sldChg>
      <pc:sldChg chg="modSp mod">
        <pc:chgData name="侑太郎 坂本" userId="9e55fa9a1c74c7e8" providerId="LiveId" clId="{E24638CB-3616-4E38-A340-266F37F0C092}" dt="2023-04-24T10:27:44.871" v="2730" actId="20577"/>
        <pc:sldMkLst>
          <pc:docMk/>
          <pc:sldMk cId="2784519281" sldId="283"/>
        </pc:sldMkLst>
        <pc:spChg chg="mod">
          <ac:chgData name="侑太郎 坂本" userId="9e55fa9a1c74c7e8" providerId="LiveId" clId="{E24638CB-3616-4E38-A340-266F37F0C092}" dt="2023-04-24T10:27:44.871" v="2730" actId="20577"/>
          <ac:spMkLst>
            <pc:docMk/>
            <pc:sldMk cId="2784519281" sldId="283"/>
            <ac:spMk id="25" creationId="{00000000-0000-0000-0000-000000000000}"/>
          </ac:spMkLst>
        </pc:spChg>
      </pc:sldChg>
      <pc:sldChg chg="modSp mod">
        <pc:chgData name="侑太郎 坂本" userId="9e55fa9a1c74c7e8" providerId="LiveId" clId="{E24638CB-3616-4E38-A340-266F37F0C092}" dt="2023-04-24T10:26:32.821" v="2696" actId="20577"/>
        <pc:sldMkLst>
          <pc:docMk/>
          <pc:sldMk cId="3130051364" sldId="284"/>
        </pc:sldMkLst>
        <pc:spChg chg="mod">
          <ac:chgData name="侑太郎 坂本" userId="9e55fa9a1c74c7e8" providerId="LiveId" clId="{E24638CB-3616-4E38-A340-266F37F0C092}" dt="2023-04-17T05:00:39.775" v="1628" actId="255"/>
          <ac:spMkLst>
            <pc:docMk/>
            <pc:sldMk cId="3130051364" sldId="284"/>
            <ac:spMk id="16" creationId="{00000000-0000-0000-0000-000000000000}"/>
          </ac:spMkLst>
        </pc:spChg>
        <pc:spChg chg="mod">
          <ac:chgData name="侑太郎 坂本" userId="9e55fa9a1c74c7e8" providerId="LiveId" clId="{E24638CB-3616-4E38-A340-266F37F0C092}" dt="2023-04-24T10:26:32.821" v="2696" actId="20577"/>
          <ac:spMkLst>
            <pc:docMk/>
            <pc:sldMk cId="3130051364" sldId="284"/>
            <ac:spMk id="28" creationId="{00000000-0000-0000-0000-000000000000}"/>
          </ac:spMkLst>
        </pc:spChg>
      </pc:sldChg>
      <pc:sldChg chg="modSp mod">
        <pc:chgData name="侑太郎 坂本" userId="9e55fa9a1c74c7e8" providerId="LiveId" clId="{E24638CB-3616-4E38-A340-266F37F0C092}" dt="2023-04-17T05:04:52.894" v="1638" actId="20577"/>
        <pc:sldMkLst>
          <pc:docMk/>
          <pc:sldMk cId="1075068945" sldId="287"/>
        </pc:sldMkLst>
        <pc:spChg chg="mod">
          <ac:chgData name="侑太郎 坂本" userId="9e55fa9a1c74c7e8" providerId="LiveId" clId="{E24638CB-3616-4E38-A340-266F37F0C092}" dt="2023-04-17T05:04:52.894" v="1638" actId="20577"/>
          <ac:spMkLst>
            <pc:docMk/>
            <pc:sldMk cId="1075068945" sldId="287"/>
            <ac:spMk id="9" creationId="{FBBEB911-EE5C-4E1B-A761-91E7F3D1765D}"/>
          </ac:spMkLst>
        </pc:spChg>
      </pc:sldChg>
      <pc:sldChg chg="modSp mod">
        <pc:chgData name="侑太郎 坂本" userId="9e55fa9a1c74c7e8" providerId="LiveId" clId="{E24638CB-3616-4E38-A340-266F37F0C092}" dt="2023-04-21T02:57:53" v="2550" actId="20577"/>
        <pc:sldMkLst>
          <pc:docMk/>
          <pc:sldMk cId="467886385" sldId="291"/>
        </pc:sldMkLst>
        <pc:spChg chg="mod">
          <ac:chgData name="侑太郎 坂本" userId="9e55fa9a1c74c7e8" providerId="LiveId" clId="{E24638CB-3616-4E38-A340-266F37F0C092}" dt="2023-04-17T05:34:31.656" v="2501" actId="20577"/>
          <ac:spMkLst>
            <pc:docMk/>
            <pc:sldMk cId="467886385" sldId="291"/>
            <ac:spMk id="2" creationId="{00000000-0000-0000-0000-000000000000}"/>
          </ac:spMkLst>
        </pc:spChg>
        <pc:spChg chg="mod">
          <ac:chgData name="侑太郎 坂本" userId="9e55fa9a1c74c7e8" providerId="LiveId" clId="{E24638CB-3616-4E38-A340-266F37F0C092}" dt="2023-04-17T05:34:11.831" v="2489" actId="20577"/>
          <ac:spMkLst>
            <pc:docMk/>
            <pc:sldMk cId="467886385" sldId="291"/>
            <ac:spMk id="16" creationId="{00000000-0000-0000-0000-000000000000}"/>
          </ac:spMkLst>
        </pc:spChg>
        <pc:spChg chg="mod">
          <ac:chgData name="侑太郎 坂本" userId="9e55fa9a1c74c7e8" providerId="LiveId" clId="{E24638CB-3616-4E38-A340-266F37F0C092}" dt="2023-04-21T02:57:53" v="2550" actId="20577"/>
          <ac:spMkLst>
            <pc:docMk/>
            <pc:sldMk cId="467886385" sldId="291"/>
            <ac:spMk id="20" creationId="{00000000-0000-0000-0000-000000000000}"/>
          </ac:spMkLst>
        </pc:spChg>
      </pc:sldChg>
      <pc:sldChg chg="addSp delSp modSp mod">
        <pc:chgData name="侑太郎 坂本" userId="9e55fa9a1c74c7e8" providerId="LiveId" clId="{E24638CB-3616-4E38-A340-266F37F0C092}" dt="2023-04-19T14:44:57.259" v="2522" actId="1076"/>
        <pc:sldMkLst>
          <pc:docMk/>
          <pc:sldMk cId="1648795548" sldId="296"/>
        </pc:sldMkLst>
        <pc:spChg chg="mod">
          <ac:chgData name="侑太郎 坂本" userId="9e55fa9a1c74c7e8" providerId="LiveId" clId="{E24638CB-3616-4E38-A340-266F37F0C092}" dt="2023-04-17T05:06:05.304" v="1672" actId="20577"/>
          <ac:spMkLst>
            <pc:docMk/>
            <pc:sldMk cId="1648795548" sldId="296"/>
            <ac:spMk id="21" creationId="{00000000-0000-0000-0000-000000000000}"/>
          </ac:spMkLst>
        </pc:spChg>
        <pc:spChg chg="mod">
          <ac:chgData name="侑太郎 坂本" userId="9e55fa9a1c74c7e8" providerId="LiveId" clId="{E24638CB-3616-4E38-A340-266F37F0C092}" dt="2023-04-17T05:06:34.205" v="1676" actId="20577"/>
          <ac:spMkLst>
            <pc:docMk/>
            <pc:sldMk cId="1648795548" sldId="296"/>
            <ac:spMk id="22" creationId="{00000000-0000-0000-0000-000000000000}"/>
          </ac:spMkLst>
        </pc:spChg>
        <pc:spChg chg="mod">
          <ac:chgData name="侑太郎 坂本" userId="9e55fa9a1c74c7e8" providerId="LiveId" clId="{E24638CB-3616-4E38-A340-266F37F0C092}" dt="2023-04-19T14:31:00.150" v="2514" actId="20577"/>
          <ac:spMkLst>
            <pc:docMk/>
            <pc:sldMk cId="1648795548" sldId="296"/>
            <ac:spMk id="23" creationId="{00000000-0000-0000-0000-000000000000}"/>
          </ac:spMkLst>
        </pc:spChg>
        <pc:picChg chg="add mod">
          <ac:chgData name="侑太郎 坂本" userId="9e55fa9a1c74c7e8" providerId="LiveId" clId="{E24638CB-3616-4E38-A340-266F37F0C092}" dt="2023-04-19T14:44:57.259" v="2522" actId="1076"/>
          <ac:picMkLst>
            <pc:docMk/>
            <pc:sldMk cId="1648795548" sldId="296"/>
            <ac:picMk id="3" creationId="{6A4C2C3E-296B-9376-F761-70BECEE6E386}"/>
          </ac:picMkLst>
        </pc:picChg>
        <pc:picChg chg="del">
          <ac:chgData name="侑太郎 坂本" userId="9e55fa9a1c74c7e8" providerId="LiveId" clId="{E24638CB-3616-4E38-A340-266F37F0C092}" dt="2023-04-19T14:03:00.180" v="2510" actId="21"/>
          <ac:picMkLst>
            <pc:docMk/>
            <pc:sldMk cId="1648795548" sldId="296"/>
            <ac:picMk id="3" creationId="{79A2203E-21C6-4571-81E8-285D98CF921E}"/>
          </ac:picMkLst>
        </pc:picChg>
        <pc:picChg chg="add del mod">
          <ac:chgData name="侑太郎 坂本" userId="9e55fa9a1c74c7e8" providerId="LiveId" clId="{E24638CB-3616-4E38-A340-266F37F0C092}" dt="2023-04-19T14:42:00.678" v="2519" actId="21"/>
          <ac:picMkLst>
            <pc:docMk/>
            <pc:sldMk cId="1648795548" sldId="296"/>
            <ac:picMk id="5" creationId="{81FDBDE3-BFAD-9380-CA25-F416EC15EFB0}"/>
          </ac:picMkLst>
        </pc:picChg>
      </pc:sldChg>
      <pc:sldChg chg="ord">
        <pc:chgData name="侑太郎 坂本" userId="9e55fa9a1c74c7e8" providerId="LiveId" clId="{E24638CB-3616-4E38-A340-266F37F0C092}" dt="2023-04-17T04:39:37.742" v="1470"/>
        <pc:sldMkLst>
          <pc:docMk/>
          <pc:sldMk cId="1713917148" sldId="298"/>
        </pc:sldMkLst>
      </pc:sldChg>
      <pc:sldChg chg="modSp mod">
        <pc:chgData name="侑太郎 坂本" userId="9e55fa9a1c74c7e8" providerId="LiveId" clId="{E24638CB-3616-4E38-A340-266F37F0C092}" dt="2023-04-17T04:57:03.043" v="1603" actId="20577"/>
        <pc:sldMkLst>
          <pc:docMk/>
          <pc:sldMk cId="2737262861" sldId="300"/>
        </pc:sldMkLst>
        <pc:spChg chg="mod">
          <ac:chgData name="侑太郎 坂本" userId="9e55fa9a1c74c7e8" providerId="LiveId" clId="{E24638CB-3616-4E38-A340-266F37F0C092}" dt="2023-04-17T04:57:03.043" v="1603" actId="20577"/>
          <ac:spMkLst>
            <pc:docMk/>
            <pc:sldMk cId="2737262861" sldId="300"/>
            <ac:spMk id="14" creationId="{00000000-0000-0000-0000-000000000000}"/>
          </ac:spMkLst>
        </pc:spChg>
      </pc:sldChg>
      <pc:sldChg chg="addSp delSp modSp mod">
        <pc:chgData name="侑太郎 坂本" userId="9e55fa9a1c74c7e8" providerId="LiveId" clId="{E24638CB-3616-4E38-A340-266F37F0C092}" dt="2023-04-17T05:32:37.870" v="2468" actId="207"/>
        <pc:sldMkLst>
          <pc:docMk/>
          <pc:sldMk cId="1121187266" sldId="302"/>
        </pc:sldMkLst>
        <pc:spChg chg="add del mod">
          <ac:chgData name="侑太郎 坂本" userId="9e55fa9a1c74c7e8" providerId="LiveId" clId="{E24638CB-3616-4E38-A340-266F37F0C092}" dt="2023-04-17T05:32:37.870" v="2468" actId="207"/>
          <ac:spMkLst>
            <pc:docMk/>
            <pc:sldMk cId="1121187266" sldId="302"/>
            <ac:spMk id="12" creationId="{CFC9E85C-AAD5-E1F3-FB32-D987807E130C}"/>
          </ac:spMkLst>
        </pc:spChg>
        <pc:spChg chg="mod">
          <ac:chgData name="侑太郎 坂本" userId="9e55fa9a1c74c7e8" providerId="LiveId" clId="{E24638CB-3616-4E38-A340-266F37F0C092}" dt="2023-04-17T05:07:48.533" v="1739" actId="20577"/>
          <ac:spMkLst>
            <pc:docMk/>
            <pc:sldMk cId="1121187266" sldId="302"/>
            <ac:spMk id="20" creationId="{40A02577-AC07-4571-8490-F7230FB2344D}"/>
          </ac:spMkLst>
        </pc:spChg>
        <pc:spChg chg="add del mod">
          <ac:chgData name="侑太郎 坂本" userId="9e55fa9a1c74c7e8" providerId="LiveId" clId="{E24638CB-3616-4E38-A340-266F37F0C092}" dt="2023-04-17T05:18:35.399" v="1889"/>
          <ac:spMkLst>
            <pc:docMk/>
            <pc:sldMk cId="1121187266" sldId="302"/>
            <ac:spMk id="40" creationId="{86169AB1-D692-41B6-AB92-0076D8120B2A}"/>
          </ac:spMkLst>
        </pc:spChg>
        <pc:graphicFrameChg chg="del">
          <ac:chgData name="侑太郎 坂本" userId="9e55fa9a1c74c7e8" providerId="LiveId" clId="{E24638CB-3616-4E38-A340-266F37F0C092}" dt="2023-04-17T05:18:35.399" v="1887" actId="478"/>
          <ac:graphicFrameMkLst>
            <pc:docMk/>
            <pc:sldMk cId="1121187266" sldId="302"/>
            <ac:graphicFrameMk id="10" creationId="{E63BEB46-2AD2-454C-9D23-0FE03C7459F4}"/>
          </ac:graphicFrameMkLst>
        </pc:graphicFrameChg>
        <pc:picChg chg="del">
          <ac:chgData name="侑太郎 坂本" userId="9e55fa9a1c74c7e8" providerId="LiveId" clId="{E24638CB-3616-4E38-A340-266F37F0C092}" dt="2023-04-17T05:08:05.172" v="1741" actId="21"/>
          <ac:picMkLst>
            <pc:docMk/>
            <pc:sldMk cId="1121187266" sldId="302"/>
            <ac:picMk id="3" creationId="{5D6D3C42-F19A-4ABE-BC97-C61CDF7E7B9A}"/>
          </ac:picMkLst>
        </pc:picChg>
        <pc:picChg chg="add mod">
          <ac:chgData name="侑太郎 坂本" userId="9e55fa9a1c74c7e8" providerId="LiveId" clId="{E24638CB-3616-4E38-A340-266F37F0C092}" dt="2023-04-17T05:13:59.790" v="1758" actId="1076"/>
          <ac:picMkLst>
            <pc:docMk/>
            <pc:sldMk cId="1121187266" sldId="302"/>
            <ac:picMk id="4" creationId="{C4655176-EAA6-57ED-8229-F0B880869A39}"/>
          </ac:picMkLst>
        </pc:picChg>
        <pc:picChg chg="del">
          <ac:chgData name="侑太郎 坂本" userId="9e55fa9a1c74c7e8" providerId="LiveId" clId="{E24638CB-3616-4E38-A340-266F37F0C092}" dt="2023-04-17T05:08:02.424" v="1740" actId="21"/>
          <ac:picMkLst>
            <pc:docMk/>
            <pc:sldMk cId="1121187266" sldId="302"/>
            <ac:picMk id="6" creationId="{3F9354A8-9D0F-4D05-BBD3-E828437A6C44}"/>
          </ac:picMkLst>
        </pc:picChg>
        <pc:picChg chg="add mod">
          <ac:chgData name="侑太郎 坂本" userId="9e55fa9a1c74c7e8" providerId="LiveId" clId="{E24638CB-3616-4E38-A340-266F37F0C092}" dt="2023-04-17T05:14:18.548" v="1764" actId="1076"/>
          <ac:picMkLst>
            <pc:docMk/>
            <pc:sldMk cId="1121187266" sldId="302"/>
            <ac:picMk id="7" creationId="{AC597651-52FE-2258-DFC1-90101404E144}"/>
          </ac:picMkLst>
        </pc:picChg>
        <pc:picChg chg="del">
          <ac:chgData name="侑太郎 坂本" userId="9e55fa9a1c74c7e8" providerId="LiveId" clId="{E24638CB-3616-4E38-A340-266F37F0C092}" dt="2023-04-17T05:08:07.917" v="1742" actId="21"/>
          <ac:picMkLst>
            <pc:docMk/>
            <pc:sldMk cId="1121187266" sldId="302"/>
            <ac:picMk id="8" creationId="{89ADBA8E-BA45-467D-B31D-90D44A4080BF}"/>
          </ac:picMkLst>
        </pc:picChg>
        <pc:picChg chg="add mod">
          <ac:chgData name="侑太郎 坂本" userId="9e55fa9a1c74c7e8" providerId="LiveId" clId="{E24638CB-3616-4E38-A340-266F37F0C092}" dt="2023-04-17T05:14:13.075" v="1762" actId="1076"/>
          <ac:picMkLst>
            <pc:docMk/>
            <pc:sldMk cId="1121187266" sldId="302"/>
            <ac:picMk id="11" creationId="{17304917-B606-C061-737A-B3DEFBDB1AFD}"/>
          </ac:picMkLst>
        </pc:picChg>
      </pc:sldChg>
      <pc:sldChg chg="modSp mod">
        <pc:chgData name="侑太郎 坂本" userId="9e55fa9a1c74c7e8" providerId="LiveId" clId="{E24638CB-3616-4E38-A340-266F37F0C092}" dt="2023-04-17T04:57:36.857" v="1611" actId="20577"/>
        <pc:sldMkLst>
          <pc:docMk/>
          <pc:sldMk cId="887999063" sldId="305"/>
        </pc:sldMkLst>
        <pc:spChg chg="mod">
          <ac:chgData name="侑太郎 坂本" userId="9e55fa9a1c74c7e8" providerId="LiveId" clId="{E24638CB-3616-4E38-A340-266F37F0C092}" dt="2023-04-17T04:57:36.857" v="1611" actId="20577"/>
          <ac:spMkLst>
            <pc:docMk/>
            <pc:sldMk cId="887999063" sldId="305"/>
            <ac:spMk id="14" creationId="{00000000-0000-0000-0000-000000000000}"/>
          </ac:spMkLst>
        </pc:spChg>
      </pc:sldChg>
      <pc:sldChg chg="modSp mod">
        <pc:chgData name="侑太郎 坂本" userId="9e55fa9a1c74c7e8" providerId="LiveId" clId="{E24638CB-3616-4E38-A340-266F37F0C092}" dt="2023-04-17T05:04:20.498" v="1636" actId="20577"/>
        <pc:sldMkLst>
          <pc:docMk/>
          <pc:sldMk cId="826766651" sldId="306"/>
        </pc:sldMkLst>
        <pc:spChg chg="mod">
          <ac:chgData name="侑太郎 坂本" userId="9e55fa9a1c74c7e8" providerId="LiveId" clId="{E24638CB-3616-4E38-A340-266F37F0C092}" dt="2023-04-17T05:04:20.498" v="1636" actId="20577"/>
          <ac:spMkLst>
            <pc:docMk/>
            <pc:sldMk cId="826766651" sldId="306"/>
            <ac:spMk id="22" creationId="{ADA55AA4-24F4-48C6-AC25-9C8B22F1C3AC}"/>
          </ac:spMkLst>
        </pc:spChg>
      </pc:sldChg>
    </pc:docChg>
  </pc:docChgLst>
  <pc:docChgLst>
    <pc:chgData name="侑太郎 坂本" userId="9e55fa9a1c74c7e8" providerId="LiveId" clId="{1962E53B-2BDA-4FCB-9823-3554BFDA141E}"/>
    <pc:docChg chg="modSld sldOrd">
      <pc:chgData name="侑太郎 坂本" userId="9e55fa9a1c74c7e8" providerId="LiveId" clId="{1962E53B-2BDA-4FCB-9823-3554BFDA141E}" dt="2023-03-23T13:11:04.525" v="108" actId="20577"/>
      <pc:docMkLst>
        <pc:docMk/>
      </pc:docMkLst>
      <pc:sldChg chg="modSp mod">
        <pc:chgData name="侑太郎 坂本" userId="9e55fa9a1c74c7e8" providerId="LiveId" clId="{1962E53B-2BDA-4FCB-9823-3554BFDA141E}" dt="2023-03-13T16:23:14.429" v="46" actId="20577"/>
        <pc:sldMkLst>
          <pc:docMk/>
          <pc:sldMk cId="3727703353" sldId="256"/>
        </pc:sldMkLst>
        <pc:spChg chg="mod">
          <ac:chgData name="侑太郎 坂本" userId="9e55fa9a1c74c7e8" providerId="LiveId" clId="{1962E53B-2BDA-4FCB-9823-3554BFDA141E}" dt="2023-03-13T16:23:14.429" v="46" actId="20577"/>
          <ac:spMkLst>
            <pc:docMk/>
            <pc:sldMk cId="3727703353" sldId="256"/>
            <ac:spMk id="20" creationId="{00000000-0000-0000-0000-000000000000}"/>
          </ac:spMkLst>
        </pc:spChg>
        <pc:spChg chg="mod">
          <ac:chgData name="侑太郎 坂本" userId="9e55fa9a1c74c7e8" providerId="LiveId" clId="{1962E53B-2BDA-4FCB-9823-3554BFDA141E}" dt="2023-03-13T16:23:09.970" v="42" actId="20577"/>
          <ac:spMkLst>
            <pc:docMk/>
            <pc:sldMk cId="3727703353" sldId="256"/>
            <ac:spMk id="22" creationId="{00000000-0000-0000-0000-000000000000}"/>
          </ac:spMkLst>
        </pc:spChg>
      </pc:sldChg>
      <pc:sldChg chg="modSp mod">
        <pc:chgData name="侑太郎 坂本" userId="9e55fa9a1c74c7e8" providerId="LiveId" clId="{1962E53B-2BDA-4FCB-9823-3554BFDA141E}" dt="2023-03-23T13:11:04.525" v="108" actId="20577"/>
        <pc:sldMkLst>
          <pc:docMk/>
          <pc:sldMk cId="3074564439" sldId="264"/>
        </pc:sldMkLst>
        <pc:spChg chg="mod">
          <ac:chgData name="侑太郎 坂本" userId="9e55fa9a1c74c7e8" providerId="LiveId" clId="{1962E53B-2BDA-4FCB-9823-3554BFDA141E}" dt="2023-03-23T13:11:04.525" v="108" actId="20577"/>
          <ac:spMkLst>
            <pc:docMk/>
            <pc:sldMk cId="3074564439" sldId="264"/>
            <ac:spMk id="14" creationId="{00000000-0000-0000-0000-000000000000}"/>
          </ac:spMkLst>
        </pc:spChg>
      </pc:sldChg>
      <pc:sldChg chg="ord">
        <pc:chgData name="侑太郎 坂本" userId="9e55fa9a1c74c7e8" providerId="LiveId" clId="{1962E53B-2BDA-4FCB-9823-3554BFDA141E}" dt="2023-03-17T12:13:40.208" v="82"/>
        <pc:sldMkLst>
          <pc:docMk/>
          <pc:sldMk cId="4143979989" sldId="271"/>
        </pc:sldMkLst>
      </pc:sldChg>
      <pc:sldChg chg="modSp mod">
        <pc:chgData name="侑太郎 坂本" userId="9e55fa9a1c74c7e8" providerId="LiveId" clId="{1962E53B-2BDA-4FCB-9823-3554BFDA141E}" dt="2023-03-13T17:03:44.971" v="76" actId="20577"/>
        <pc:sldMkLst>
          <pc:docMk/>
          <pc:sldMk cId="284093382" sldId="273"/>
        </pc:sldMkLst>
        <pc:spChg chg="mod">
          <ac:chgData name="侑太郎 坂本" userId="9e55fa9a1c74c7e8" providerId="LiveId" clId="{1962E53B-2BDA-4FCB-9823-3554BFDA141E}" dt="2023-03-13T17:03:44.971" v="76" actId="20577"/>
          <ac:spMkLst>
            <pc:docMk/>
            <pc:sldMk cId="284093382" sldId="273"/>
            <ac:spMk id="44" creationId="{00000000-0000-0000-0000-000000000000}"/>
          </ac:spMkLst>
        </pc:spChg>
        <pc:spChg chg="mod">
          <ac:chgData name="侑太郎 坂本" userId="9e55fa9a1c74c7e8" providerId="LiveId" clId="{1962E53B-2BDA-4FCB-9823-3554BFDA141E}" dt="2023-03-13T16:59:41.564" v="66" actId="20577"/>
          <ac:spMkLst>
            <pc:docMk/>
            <pc:sldMk cId="284093382" sldId="273"/>
            <ac:spMk id="50" creationId="{00000000-0000-0000-0000-000000000000}"/>
          </ac:spMkLst>
        </pc:spChg>
      </pc:sldChg>
      <pc:sldChg chg="ord">
        <pc:chgData name="侑太郎 坂本" userId="9e55fa9a1c74c7e8" providerId="LiveId" clId="{1962E53B-2BDA-4FCB-9823-3554BFDA141E}" dt="2023-03-22T11:50:31.480" v="86"/>
        <pc:sldMkLst>
          <pc:docMk/>
          <pc:sldMk cId="2255020164" sldId="274"/>
        </pc:sldMkLst>
      </pc:sldChg>
      <pc:sldChg chg="modSp mod">
        <pc:chgData name="侑太郎 坂本" userId="9e55fa9a1c74c7e8" providerId="LiveId" clId="{1962E53B-2BDA-4FCB-9823-3554BFDA141E}" dt="2023-03-13T16:40:42.384" v="50" actId="20577"/>
        <pc:sldMkLst>
          <pc:docMk/>
          <pc:sldMk cId="2108689435" sldId="276"/>
        </pc:sldMkLst>
        <pc:spChg chg="mod">
          <ac:chgData name="侑太郎 坂本" userId="9e55fa9a1c74c7e8" providerId="LiveId" clId="{1962E53B-2BDA-4FCB-9823-3554BFDA141E}" dt="2023-03-13T16:40:42.384" v="50" actId="20577"/>
          <ac:spMkLst>
            <pc:docMk/>
            <pc:sldMk cId="2108689435" sldId="276"/>
            <ac:spMk id="18" creationId="{00000000-0000-0000-0000-000000000000}"/>
          </ac:spMkLst>
        </pc:spChg>
      </pc:sldChg>
      <pc:sldChg chg="ord">
        <pc:chgData name="侑太郎 坂本" userId="9e55fa9a1c74c7e8" providerId="LiveId" clId="{1962E53B-2BDA-4FCB-9823-3554BFDA141E}" dt="2023-03-22T11:39:48.366" v="84"/>
        <pc:sldMkLst>
          <pc:docMk/>
          <pc:sldMk cId="1713917148" sldId="298"/>
        </pc:sldMkLst>
      </pc:sldChg>
      <pc:sldChg chg="ord">
        <pc:chgData name="侑太郎 坂本" userId="9e55fa9a1c74c7e8" providerId="LiveId" clId="{1962E53B-2BDA-4FCB-9823-3554BFDA141E}" dt="2023-03-14T05:04:40.740" v="78"/>
        <pc:sldMkLst>
          <pc:docMk/>
          <pc:sldMk cId="1719842320" sldId="299"/>
        </pc:sldMkLst>
      </pc:sldChg>
      <pc:sldChg chg="modSp mod">
        <pc:chgData name="侑太郎 坂本" userId="9e55fa9a1c74c7e8" providerId="LiveId" clId="{1962E53B-2BDA-4FCB-9823-3554BFDA141E}" dt="2023-03-23T13:04:16.009" v="104" actId="20577"/>
        <pc:sldMkLst>
          <pc:docMk/>
          <pc:sldMk cId="2945825277" sldId="303"/>
        </pc:sldMkLst>
        <pc:spChg chg="mod">
          <ac:chgData name="侑太郎 坂本" userId="9e55fa9a1c74c7e8" providerId="LiveId" clId="{1962E53B-2BDA-4FCB-9823-3554BFDA141E}" dt="2023-03-23T13:04:16.009" v="104" actId="20577"/>
          <ac:spMkLst>
            <pc:docMk/>
            <pc:sldMk cId="2945825277" sldId="303"/>
            <ac:spMk id="1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40C047B-C80F-4294-87D7-1C9B03106058}" type="datetimeFigureOut">
              <a:rPr kumimoji="1" lang="ja-JP" altLang="en-US" smtClean="0"/>
              <a:t>2023/4/24</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54CD774F-8978-44CF-A346-DE7A44798676}" type="slidenum">
              <a:rPr kumimoji="1" lang="ja-JP" altLang="en-US" smtClean="0"/>
              <a:t>‹#›</a:t>
            </a:fld>
            <a:endParaRPr kumimoji="1" lang="ja-JP" altLang="en-US" dirty="0"/>
          </a:p>
        </p:txBody>
      </p:sp>
    </p:spTree>
    <p:extLst>
      <p:ext uri="{BB962C8B-B14F-4D97-AF65-F5344CB8AC3E}">
        <p14:creationId xmlns:p14="http://schemas.microsoft.com/office/powerpoint/2010/main" val="20730904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292852B-845D-4D97-8207-775C781D78C4}"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82319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94D05E-7FA5-4ADD-8E8A-D1F0C65AC13E}"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7304882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90ED1-0861-4C25-A564-9368C94A1205}"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98326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A73A4B-16F8-4F3D-8282-25187D357076}"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46983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EF3CC2-8343-480F-B011-6BB48F797FC3}" type="datetime1">
              <a:rPr kumimoji="1" lang="ja-JP" altLang="en-US" smtClean="0"/>
              <a:t>2023/4/24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6566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A16559-79A9-4ABA-9FA6-C117D548DEC9}" type="datetime1">
              <a:rPr kumimoji="1" lang="ja-JP" altLang="en-US" smtClean="0"/>
              <a:t>2023/4/24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4429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CBD94B1-7FE9-47B9-924B-B5835C83EA4E}" type="datetime1">
              <a:rPr kumimoji="1" lang="ja-JP" altLang="en-US" smtClean="0"/>
              <a:t>2023/4/24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47162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E42CF3-71B8-4252-BCF4-12DB2F03D016}" type="datetime1">
              <a:rPr kumimoji="1" lang="ja-JP" altLang="en-US" smtClean="0"/>
              <a:t>2023/4/24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39592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2DB2F-5F85-4CBB-A75B-20B25C249CE9}" type="datetime1">
              <a:rPr kumimoji="1" lang="ja-JP" altLang="en-US" smtClean="0"/>
              <a:t>2023/4/24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54911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94D05E-7FA5-4ADD-8E8A-D1F0C65AC13E}" type="datetime1">
              <a:rPr kumimoji="1" lang="ja-JP" altLang="en-US" smtClean="0"/>
              <a:t>2023/4/24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27009746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6793FC-BDBC-4670-A909-2786A8751C55}" type="datetime1">
              <a:rPr kumimoji="1" lang="ja-JP" altLang="en-US" smtClean="0"/>
              <a:t>2023/4/24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1180372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4D05E-7FA5-4ADD-8E8A-D1F0C65AC13E}" type="datetime1">
              <a:rPr kumimoji="1" lang="ja-JP" altLang="en-US" smtClean="0"/>
              <a:t>2023/4/24</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FEE65-3D3D-4D8F-9383-F05307EDD582}" type="slidenum">
              <a:rPr kumimoji="1" lang="ja-JP" altLang="en-US" smtClean="0"/>
              <a:t>‹#›</a:t>
            </a:fld>
            <a:endParaRPr kumimoji="1" lang="ja-JP" altLang="en-US" dirty="0"/>
          </a:p>
        </p:txBody>
      </p:sp>
    </p:spTree>
    <p:extLst>
      <p:ext uri="{BB962C8B-B14F-4D97-AF65-F5344CB8AC3E}">
        <p14:creationId xmlns:p14="http://schemas.microsoft.com/office/powerpoint/2010/main" val="37099092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mailto:inner.kanto@gmail.com" TargetMode="External"/><Relationship Id="rId2" Type="http://schemas.openxmlformats.org/officeDocument/2006/relationships/hyperlink" Target="mailto:inner2022.kanto.touron@gmail.com" TargetMode="External"/><Relationship Id="rId1" Type="http://schemas.openxmlformats.org/officeDocument/2006/relationships/slideLayout" Target="../slideLayouts/slideLayout7.xml"/><Relationship Id="rId6" Type="http://schemas.openxmlformats.org/officeDocument/2006/relationships/image" Target="../media/image1.jpg"/><Relationship Id="rId5" Type="http://schemas.openxmlformats.org/officeDocument/2006/relationships/hyperlink" Target="https://docs.google.com/forms/d/e/1FAIpQLSf5LwchhzHKTf19tA_rNBHEkjX0mhHdwt7OAQRnyROHonV7PA/viewform" TargetMode="External"/><Relationship Id="rId4" Type="http://schemas.openxmlformats.org/officeDocument/2006/relationships/hyperlink" Target="https://www.inner-kanto.com/"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inner2023.kanto.touron@gmail.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3705726" y="1411707"/>
            <a:ext cx="4780547" cy="954107"/>
          </a:xfrm>
          <a:prstGeom prst="rect">
            <a:avLst/>
          </a:prstGeom>
          <a:noFill/>
        </p:spPr>
        <p:txBody>
          <a:bodyPr wrap="square" rtlCol="0">
            <a:spAutoFit/>
          </a:bodyPr>
          <a:lstStyle/>
          <a:p>
            <a:pPr algn="ctr"/>
            <a:r>
              <a:rPr lang="ja-JP" altLang="en-US" sz="2800" dirty="0">
                <a:latin typeface="メイリオ" panose="020B0604030504040204" pitchFamily="50" charset="-128"/>
                <a:ea typeface="メイリオ" panose="020B0604030504040204" pitchFamily="50" charset="-128"/>
              </a:rPr>
              <a:t>第</a:t>
            </a:r>
            <a:r>
              <a:rPr lang="en-US" altLang="ja-JP" sz="2800" dirty="0">
                <a:latin typeface="メイリオ" panose="020B0604030504040204" pitchFamily="50" charset="-128"/>
                <a:ea typeface="メイリオ" panose="020B0604030504040204" pitchFamily="50" charset="-128"/>
              </a:rPr>
              <a:t>63</a:t>
            </a:r>
            <a:r>
              <a:rPr lang="ja-JP" altLang="en-US" sz="2800" dirty="0">
                <a:latin typeface="メイリオ" panose="020B0604030504040204" pitchFamily="50" charset="-128"/>
                <a:ea typeface="メイリオ" panose="020B0604030504040204" pitchFamily="50" charset="-128"/>
              </a:rPr>
              <a:t>回インナー大会</a:t>
            </a:r>
            <a:endParaRPr lang="en-US" altLang="ja-JP" sz="2800" dirty="0">
              <a:latin typeface="メイリオ" panose="020B0604030504040204" pitchFamily="50" charset="-128"/>
              <a:ea typeface="メイリオ" panose="020B0604030504040204" pitchFamily="50" charset="-128"/>
            </a:endParaRPr>
          </a:p>
          <a:p>
            <a:pPr algn="ctr"/>
            <a:r>
              <a:rPr kumimoji="1" lang="ja-JP" altLang="en-US" sz="2800" dirty="0">
                <a:latin typeface="メイリオ" panose="020B0604030504040204" pitchFamily="50" charset="-128"/>
                <a:ea typeface="メイリオ" panose="020B0604030504040204" pitchFamily="50" charset="-128"/>
              </a:rPr>
              <a:t>文京学院大学大会</a:t>
            </a:r>
          </a:p>
        </p:txBody>
      </p:sp>
      <p:sp>
        <p:nvSpPr>
          <p:cNvPr id="21" name="テキスト ボックス 20"/>
          <p:cNvSpPr txBox="1"/>
          <p:nvPr/>
        </p:nvSpPr>
        <p:spPr>
          <a:xfrm>
            <a:off x="2827420" y="3044279"/>
            <a:ext cx="6537157" cy="830997"/>
          </a:xfrm>
          <a:prstGeom prst="rect">
            <a:avLst/>
          </a:prstGeom>
          <a:noFill/>
        </p:spPr>
        <p:txBody>
          <a:bodyPr wrap="square" rtlCol="0">
            <a:spAutoFit/>
          </a:bodyPr>
          <a:lstStyle/>
          <a:p>
            <a:pPr algn="ctr"/>
            <a:r>
              <a:rPr kumimoji="1" lang="ja-JP" altLang="en-US" sz="4800" b="1" dirty="0">
                <a:latin typeface="メイリオ" panose="020B0604030504040204" pitchFamily="50" charset="-128"/>
                <a:ea typeface="メイリオ" panose="020B0604030504040204" pitchFamily="50" charset="-128"/>
              </a:rPr>
              <a:t>討論部門大会</a:t>
            </a:r>
            <a:r>
              <a:rPr kumimoji="1" lang="ja-JP" altLang="en-US" sz="4800" b="1">
                <a:latin typeface="メイリオ" panose="020B0604030504040204" pitchFamily="50" charset="-128"/>
                <a:ea typeface="メイリオ" panose="020B0604030504040204" pitchFamily="50" charset="-128"/>
              </a:rPr>
              <a:t>参加要項</a:t>
            </a:r>
            <a:endParaRPr kumimoji="1" lang="en-US" altLang="ja-JP" sz="4800" b="1"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713747" y="4938464"/>
            <a:ext cx="4764505" cy="1061829"/>
          </a:xfrm>
          <a:prstGeom prst="rect">
            <a:avLst/>
          </a:prstGeom>
          <a:noFill/>
        </p:spPr>
        <p:txBody>
          <a:bodyPr wrap="square" rtlCol="0">
            <a:spAutoFit/>
          </a:bodyPr>
          <a:lstStyle/>
          <a:p>
            <a:pPr algn="ctr"/>
            <a:r>
              <a:rPr kumimoji="1" lang="ja-JP" altLang="en-US" sz="2100" dirty="0">
                <a:latin typeface="メイリオ" panose="020B0604030504040204" pitchFamily="50" charset="-128"/>
                <a:ea typeface="メイリオ" panose="020B0604030504040204" pitchFamily="50" charset="-128"/>
              </a:rPr>
              <a:t>主催</a:t>
            </a:r>
            <a:endParaRPr kumimoji="1" lang="en-US" altLang="ja-JP" sz="2100" dirty="0">
              <a:latin typeface="メイリオ" panose="020B0604030504040204" pitchFamily="50" charset="-128"/>
              <a:ea typeface="メイリオ" panose="020B0604030504040204" pitchFamily="50" charset="-128"/>
            </a:endParaRPr>
          </a:p>
          <a:p>
            <a:pPr algn="ctr"/>
            <a:r>
              <a:rPr lang="ja-JP" altLang="en-US" sz="2100" dirty="0">
                <a:latin typeface="メイリオ" panose="020B0604030504040204" pitchFamily="50" charset="-128"/>
                <a:ea typeface="メイリオ" panose="020B0604030504040204" pitchFamily="50" charset="-128"/>
              </a:rPr>
              <a:t>日本学生経済ゼミナール関東部会</a:t>
            </a:r>
            <a:endParaRPr lang="en-US" altLang="ja-JP" sz="2100" dirty="0">
              <a:latin typeface="メイリオ" panose="020B0604030504040204" pitchFamily="50" charset="-128"/>
              <a:ea typeface="メイリオ" panose="020B0604030504040204" pitchFamily="50" charset="-128"/>
            </a:endParaRPr>
          </a:p>
          <a:p>
            <a:pPr algn="ctr"/>
            <a:r>
              <a:rPr kumimoji="1" lang="ja-JP" altLang="en-US" sz="2100" dirty="0">
                <a:latin typeface="メイリオ" panose="020B0604030504040204" pitchFamily="50" charset="-128"/>
                <a:ea typeface="メイリオ" panose="020B0604030504040204" pitchFamily="50" charset="-128"/>
              </a:rPr>
              <a:t>第</a:t>
            </a:r>
            <a:r>
              <a:rPr kumimoji="1" lang="en-US" altLang="ja-JP" sz="2100" dirty="0">
                <a:latin typeface="メイリオ" panose="020B0604030504040204" pitchFamily="50" charset="-128"/>
                <a:ea typeface="メイリオ" panose="020B0604030504040204" pitchFamily="50" charset="-128"/>
              </a:rPr>
              <a:t>63</a:t>
            </a:r>
            <a:r>
              <a:rPr kumimoji="1" lang="ja-JP" altLang="en-US" sz="2100" dirty="0">
                <a:latin typeface="メイリオ" panose="020B0604030504040204" pitchFamily="50" charset="-128"/>
                <a:ea typeface="メイリオ" panose="020B0604030504040204" pitchFamily="50" charset="-128"/>
              </a:rPr>
              <a:t>インナー大会実行委員会</a:t>
            </a:r>
            <a:endParaRPr kumimoji="1" lang="en-US" altLang="ja-JP" sz="2100" dirty="0">
              <a:latin typeface="メイリオ" panose="020B0604030504040204" pitchFamily="50" charset="-128"/>
              <a:ea typeface="メイリオ" panose="020B0604030504040204" pitchFamily="50" charset="-128"/>
            </a:endParaRPr>
          </a:p>
        </p:txBody>
      </p:sp>
      <p:sp>
        <p:nvSpPr>
          <p:cNvPr id="15"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3648" y="-382"/>
            <a:ext cx="12205648" cy="6871852"/>
            <a:chOff x="-13648" y="-382"/>
            <a:chExt cx="12205648" cy="6871852"/>
          </a:xfrm>
        </p:grpSpPr>
        <p:grpSp>
          <p:nvGrpSpPr>
            <p:cNvPr id="9" name="グループ化 8"/>
            <p:cNvGrpSpPr/>
            <p:nvPr/>
          </p:nvGrpSpPr>
          <p:grpSpPr>
            <a:xfrm>
              <a:off x="10499558" y="5173400"/>
              <a:ext cx="1692442" cy="1698070"/>
              <a:chOff x="10499558" y="5173400"/>
              <a:chExt cx="1692442" cy="1698070"/>
            </a:xfrm>
          </p:grpSpPr>
          <p:sp>
            <p:nvSpPr>
              <p:cNvPr id="8" name="正方形/長方形 7"/>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3" name="グループ化 22"/>
            <p:cNvGrpSpPr/>
            <p:nvPr/>
          </p:nvGrpSpPr>
          <p:grpSpPr>
            <a:xfrm rot="10800000">
              <a:off x="-13648" y="-382"/>
              <a:ext cx="1692442" cy="1698070"/>
              <a:chOff x="10499558" y="5173400"/>
              <a:chExt cx="1692442" cy="1698070"/>
            </a:xfrm>
          </p:grpSpPr>
          <p:sp>
            <p:nvSpPr>
              <p:cNvPr id="24" name="正方形/長方形 23"/>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Tree>
    <p:extLst>
      <p:ext uri="{BB962C8B-B14F-4D97-AF65-F5344CB8AC3E}">
        <p14:creationId xmlns:p14="http://schemas.microsoft.com/office/powerpoint/2010/main" val="3727703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10499558" y="5173400"/>
            <a:ext cx="1692442" cy="1698070"/>
            <a:chOff x="10499558" y="5173400"/>
            <a:chExt cx="1692442" cy="1698070"/>
          </a:xfrm>
        </p:grpSpPr>
        <p:sp>
          <p:nvSpPr>
            <p:cNvPr id="22" name="正方形/長方形 21"/>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討論部門スケジュール</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7" y="2111606"/>
            <a:ext cx="11790947" cy="120032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「分科会申請フォーム」から申請を行います。</a:t>
            </a:r>
            <a:r>
              <a:rPr lang="ja-JP" altLang="en-US" b="1" dirty="0">
                <a:solidFill>
                  <a:srgbClr val="C00000"/>
                </a:solidFill>
                <a:latin typeface="メイリオ" panose="020B0604030504040204" pitchFamily="50" charset="-128"/>
                <a:ea typeface="メイリオ" panose="020B0604030504040204" pitchFamily="50" charset="-128"/>
              </a:rPr>
              <a:t>代表者名・大学名・学部名・ゼミ名（フルネーム）・パート名・代表者メールアドレス・第</a:t>
            </a:r>
            <a:r>
              <a:rPr lang="en-US" altLang="ja-JP" b="1" dirty="0">
                <a:solidFill>
                  <a:srgbClr val="C00000"/>
                </a:solidFill>
                <a:latin typeface="メイリオ" panose="020B0604030504040204" pitchFamily="50" charset="-128"/>
                <a:ea typeface="メイリオ" panose="020B0604030504040204" pitchFamily="50" charset="-128"/>
              </a:rPr>
              <a:t>1</a:t>
            </a:r>
            <a:r>
              <a:rPr lang="ja-JP" altLang="en-US" b="1" dirty="0">
                <a:solidFill>
                  <a:srgbClr val="C00000"/>
                </a:solidFill>
                <a:latin typeface="メイリオ" panose="020B0604030504040204" pitchFamily="50" charset="-128"/>
                <a:ea typeface="メイリオ" panose="020B0604030504040204" pitchFamily="50" charset="-128"/>
              </a:rPr>
              <a:t>希望パート番号・第</a:t>
            </a:r>
            <a:r>
              <a:rPr lang="en-US" altLang="ja-JP" b="1" dirty="0">
                <a:solidFill>
                  <a:srgbClr val="C00000"/>
                </a:solidFill>
                <a:latin typeface="メイリオ" panose="020B0604030504040204" pitchFamily="50" charset="-128"/>
                <a:ea typeface="メイリオ" panose="020B0604030504040204" pitchFamily="50" charset="-128"/>
              </a:rPr>
              <a:t>2</a:t>
            </a:r>
            <a:r>
              <a:rPr lang="ja-JP" altLang="en-US" b="1" dirty="0">
                <a:solidFill>
                  <a:srgbClr val="C00000"/>
                </a:solidFill>
                <a:latin typeface="メイリオ" panose="020B0604030504040204" pitchFamily="50" charset="-128"/>
                <a:ea typeface="メイリオ" panose="020B0604030504040204" pitchFamily="50" charset="-128"/>
              </a:rPr>
              <a:t>希望パート番号</a:t>
            </a:r>
            <a:r>
              <a:rPr lang="ja-JP" altLang="en-US" dirty="0">
                <a:latin typeface="メイリオ" panose="020B0604030504040204" pitchFamily="50" charset="-128"/>
                <a:ea typeface="メイリオ" panose="020B0604030504040204" pitchFamily="50" charset="-128"/>
              </a:rPr>
              <a:t>をご記入ください。</a:t>
            </a:r>
            <a:endParaRPr lang="en-US" altLang="ja-JP" dirty="0">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6/21</a:t>
            </a:r>
            <a:r>
              <a:rPr lang="ja-JP" altLang="en-US" dirty="0">
                <a:latin typeface="メイリオ" panose="020B0604030504040204" pitchFamily="50" charset="-128"/>
                <a:ea typeface="メイリオ" panose="020B0604030504040204" pitchFamily="50" charset="-128"/>
              </a:rPr>
              <a:t>にインナー大会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へ掲載する</a:t>
            </a:r>
            <a:r>
              <a:rPr lang="ja-JP" altLang="en-US" b="1" dirty="0">
                <a:latin typeface="メイリオ" panose="020B0604030504040204" pitchFamily="50" charset="-128"/>
                <a:ea typeface="メイリオ" panose="020B0604030504040204" pitchFamily="50" charset="-128"/>
              </a:rPr>
              <a:t>「テーマ趣意文」に実行員会が振り分けた番号</a:t>
            </a:r>
            <a:r>
              <a:rPr lang="ja-JP" altLang="en-US" dirty="0">
                <a:latin typeface="メイリオ" panose="020B0604030504040204" pitchFamily="50" charset="-128"/>
                <a:ea typeface="メイリオ" panose="020B0604030504040204" pitchFamily="50" charset="-128"/>
              </a:rPr>
              <a:t>が記載してあります。その番号をもとに希望パートの申請を行います。番号のみのご記入になりますので、お間違えないようにお願いします。</a:t>
            </a:r>
            <a:endParaRPr lang="en-US" altLang="ja-JP" dirty="0">
              <a:latin typeface="メイリオ" panose="020B0604030504040204" pitchFamily="50" charset="-128"/>
              <a:ea typeface="メイリオ" panose="020B0604030504040204" pitchFamily="50" charset="-128"/>
            </a:endParaRPr>
          </a:p>
        </p:txBody>
      </p:sp>
      <p:sp>
        <p:nvSpPr>
          <p:cNvPr id="2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10</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ja-JP" altLang="en-US" sz="3400" b="1" dirty="0">
                <a:solidFill>
                  <a:schemeClr val="tx1"/>
                </a:solidFill>
                <a:latin typeface="メイリオ" panose="020B0604030504040204" pitchFamily="50" charset="-128"/>
                <a:ea typeface="メイリオ" panose="020B0604030504040204" pitchFamily="50" charset="-128"/>
              </a:rPr>
              <a:t>分科会結成</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00526" y="3450361"/>
            <a:ext cx="11790947" cy="1754326"/>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申請後、実行員会が集計し、各パートに</a:t>
            </a:r>
            <a:r>
              <a:rPr lang="ja-JP" altLang="en-US" b="1" dirty="0">
                <a:latin typeface="メイリオ" panose="020B0604030504040204" pitchFamily="50" charset="-128"/>
                <a:ea typeface="メイリオ" panose="020B0604030504040204" pitchFamily="50" charset="-128"/>
              </a:rPr>
              <a:t>「申請希望のパートと代表者のメールアドレス」を一覧にしたファイルをお送りいたします</a:t>
            </a:r>
            <a:r>
              <a:rPr lang="ja-JP" altLang="en-US" dirty="0">
                <a:latin typeface="メイリオ" panose="020B0604030504040204" pitchFamily="50" charset="-128"/>
                <a:ea typeface="メイリオ" panose="020B0604030504040204" pitchFamily="50" charset="-128"/>
              </a:rPr>
              <a:t>。個人情報が記載してあるため、ファイルにはパスワードをかけさせていただきます。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討論内容等詳細を話し合えるように代表者のメールアドレスをお送りいたしますが、それ以外の目的ではご使用しないようお願いいたします。</a:t>
            </a:r>
            <a:endParaRPr lang="en-US" altLang="ja-JP"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分科会は</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パートまでとなります。</a:t>
            </a:r>
            <a:r>
              <a:rPr lang="ja-JP" altLang="en-US" b="1" dirty="0">
                <a:solidFill>
                  <a:srgbClr val="C00000"/>
                </a:solidFill>
                <a:latin typeface="メイリオ" panose="020B0604030504040204" pitchFamily="50" charset="-128"/>
                <a:ea typeface="メイリオ" panose="020B0604030504040204" pitchFamily="50" charset="-128"/>
              </a:rPr>
              <a:t>申請希望パートの中で、分科会を結成しないパートには各パートから早めにその旨を連絡するメールをお送りください</a:t>
            </a:r>
            <a:r>
              <a:rPr lang="ja-JP" altLang="en-US" b="1" dirty="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19842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討論部門スケジュール</a:t>
              </a:r>
              <a:endParaRPr kumimoji="1" lang="ja-JP" altLang="en-US" sz="3600" dirty="0">
                <a:latin typeface="メイリオ" panose="020B0604030504040204" pitchFamily="50" charset="-128"/>
                <a:ea typeface="メイリオ" panose="020B0604030504040204" pitchFamily="50" charset="-128"/>
              </a:endParaRPr>
            </a:p>
          </p:txBody>
        </p:sp>
      </p:grpSp>
      <p:sp>
        <p:nvSpPr>
          <p:cNvPr id="14" name="角丸四角形 13"/>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ja-JP" altLang="en-US" sz="3400" b="1" dirty="0">
                <a:solidFill>
                  <a:schemeClr val="tx1"/>
                </a:solidFill>
                <a:latin typeface="メイリオ" panose="020B0604030504040204" pitchFamily="50" charset="-128"/>
                <a:ea typeface="メイリオ" panose="020B0604030504040204" pitchFamily="50" charset="-128"/>
              </a:rPr>
              <a:t>分科会結成</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00527" y="2111606"/>
            <a:ext cx="11790947" cy="210826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6/21</a:t>
            </a:r>
            <a:r>
              <a:rPr lang="ja-JP" altLang="en-US" dirty="0">
                <a:latin typeface="メイリオ" panose="020B0604030504040204" pitchFamily="50" charset="-128"/>
                <a:ea typeface="メイリオ" panose="020B0604030504040204" pitchFamily="50" charset="-128"/>
              </a:rPr>
              <a:t>に「テーマ趣意文一覧」と「部門別一覧」をインナー大会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へ掲載いたします。各パートの「テーマ趣意文」をよく読み、討論したい相手候補を見つけてください。</a:t>
            </a:r>
            <a:r>
              <a:rPr lang="ja-JP" altLang="en-US" b="1" dirty="0">
                <a:solidFill>
                  <a:srgbClr val="C00000"/>
                </a:solidFill>
                <a:latin typeface="メイリオ" panose="020B0604030504040204" pitchFamily="50" charset="-128"/>
                <a:ea typeface="メイリオ" panose="020B0604030504040204" pitchFamily="50" charset="-128"/>
              </a:rPr>
              <a:t>討論したい相手候補が決まりましたら、インナー大会</a:t>
            </a:r>
            <a:r>
              <a:rPr lang="en-US" altLang="ja-JP" b="1" dirty="0">
                <a:solidFill>
                  <a:srgbClr val="C00000"/>
                </a:solidFill>
                <a:latin typeface="メイリオ" panose="020B0604030504040204" pitchFamily="50" charset="-128"/>
                <a:ea typeface="メイリオ" panose="020B0604030504040204" pitchFamily="50" charset="-128"/>
              </a:rPr>
              <a:t>HP</a:t>
            </a:r>
            <a:r>
              <a:rPr lang="ja-JP" altLang="en-US" b="1" dirty="0">
                <a:solidFill>
                  <a:srgbClr val="C00000"/>
                </a:solidFill>
                <a:latin typeface="メイリオ" panose="020B0604030504040204" pitchFamily="50" charset="-128"/>
                <a:ea typeface="メイリオ" panose="020B0604030504040204" pitchFamily="50" charset="-128"/>
              </a:rPr>
              <a:t>に掲載されている「分科会申請フォーム」の入力</a:t>
            </a:r>
            <a:r>
              <a:rPr lang="ja-JP" altLang="en-US" dirty="0">
                <a:latin typeface="メイリオ" panose="020B0604030504040204" pitchFamily="50" charset="-128"/>
                <a:ea typeface="メイリオ" panose="020B0604030504040204" pitchFamily="50" charset="-128"/>
              </a:rPr>
              <a:t>を行ってください。</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度に申請できるパートは、</a:t>
            </a:r>
            <a:r>
              <a:rPr lang="ja-JP" altLang="en-US" b="1" dirty="0">
                <a:latin typeface="メイリオ" panose="020B0604030504040204" pitchFamily="50" charset="-128"/>
                <a:ea typeface="メイリオ" panose="020B0604030504040204" pitchFamily="50" charset="-128"/>
              </a:rPr>
              <a:t>第</a:t>
            </a:r>
            <a:r>
              <a:rPr lang="en-US" altLang="ja-JP" b="1" dirty="0">
                <a:latin typeface="メイリオ" panose="020B0604030504040204" pitchFamily="50" charset="-128"/>
                <a:ea typeface="メイリオ" panose="020B0604030504040204" pitchFamily="50" charset="-128"/>
              </a:rPr>
              <a:t>1</a:t>
            </a:r>
            <a:r>
              <a:rPr lang="ja-JP" altLang="en-US" b="1" dirty="0">
                <a:latin typeface="メイリオ" panose="020B0604030504040204" pitchFamily="50" charset="-128"/>
                <a:ea typeface="メイリオ" panose="020B0604030504040204" pitchFamily="50" charset="-128"/>
              </a:rPr>
              <a:t>希望パートと第</a:t>
            </a:r>
            <a:r>
              <a:rPr lang="en-US" altLang="ja-JP" b="1" dirty="0">
                <a:latin typeface="メイリオ" panose="020B0604030504040204" pitchFamily="50" charset="-128"/>
                <a:ea typeface="メイリオ" panose="020B0604030504040204" pitchFamily="50" charset="-128"/>
              </a:rPr>
              <a:t>2</a:t>
            </a:r>
            <a:r>
              <a:rPr lang="ja-JP" altLang="en-US" b="1" dirty="0">
                <a:latin typeface="メイリオ" panose="020B0604030504040204" pitchFamily="50" charset="-128"/>
                <a:ea typeface="メイリオ" panose="020B0604030504040204" pitchFamily="50" charset="-128"/>
              </a:rPr>
              <a:t>希望パートの</a:t>
            </a:r>
            <a:r>
              <a:rPr lang="en-US" altLang="ja-JP" b="1" dirty="0">
                <a:latin typeface="メイリオ" panose="020B0604030504040204" pitchFamily="50" charset="-128"/>
                <a:ea typeface="メイリオ" panose="020B0604030504040204" pitchFamily="50" charset="-128"/>
              </a:rPr>
              <a:t>2</a:t>
            </a:r>
            <a:r>
              <a:rPr lang="ja-JP" altLang="en-US" b="1" dirty="0">
                <a:latin typeface="メイリオ" panose="020B0604030504040204" pitchFamily="50" charset="-128"/>
                <a:ea typeface="メイリオ" panose="020B0604030504040204" pitchFamily="50" charset="-128"/>
              </a:rPr>
              <a:t>パートのみ</a:t>
            </a:r>
            <a:r>
              <a:rPr lang="ja-JP" altLang="en-US" dirty="0">
                <a:latin typeface="メイリオ" panose="020B0604030504040204" pitchFamily="50" charset="-128"/>
                <a:ea typeface="メイリオ" panose="020B0604030504040204" pitchFamily="50" charset="-128"/>
              </a:rPr>
              <a:t>となりますので各パートで話し合い申請を行ってください。なお、分科会結成を円滑に行うため、</a:t>
            </a:r>
            <a:r>
              <a:rPr lang="ja-JP" altLang="en-US" b="1" dirty="0">
                <a:latin typeface="メイリオ" panose="020B0604030504040204" pitchFamily="50" charset="-128"/>
                <a:ea typeface="メイリオ" panose="020B0604030504040204" pitchFamily="50" charset="-128"/>
              </a:rPr>
              <a:t>申請先のパートに代表者のメールアドレスをお送りいたします</a:t>
            </a:r>
            <a:r>
              <a:rPr lang="ja-JP" altLang="en-US" dirty="0">
                <a:latin typeface="メイリオ" panose="020B0604030504040204" pitchFamily="50" charset="-128"/>
                <a:ea typeface="メイリオ" panose="020B0604030504040204" pitchFamily="50" charset="-128"/>
              </a:rPr>
              <a:t>。予めご了承ください。また、</a:t>
            </a:r>
            <a:r>
              <a:rPr lang="ja-JP" altLang="en-US" b="1" dirty="0">
                <a:latin typeface="メイリオ" panose="020B0604030504040204" pitchFamily="50" charset="-128"/>
                <a:ea typeface="メイリオ" panose="020B0604030504040204" pitchFamily="50" charset="-128"/>
              </a:rPr>
              <a:t>個人情報ですので受け取ったパートは取り扱いに十分ご注意ください</a:t>
            </a:r>
            <a:r>
              <a:rPr lang="ja-JP" altLang="en-US" dirty="0">
                <a:latin typeface="メイリオ" panose="020B0604030504040204" pitchFamily="50" charset="-128"/>
                <a:ea typeface="メイリオ" panose="020B0604030504040204" pitchFamily="50" charset="-128"/>
              </a:rPr>
              <a:t>ますようお願い申し上げます。</a:t>
            </a:r>
            <a:endParaRPr lang="en-US" altLang="ja-JP"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分科会申請の日程は以下のとおりです。</a:t>
            </a:r>
            <a:endParaRPr lang="en-US" altLang="ja-JP" dirty="0">
              <a:latin typeface="メイリオ" panose="020B0604030504040204" pitchFamily="50" charset="-128"/>
              <a:ea typeface="メイリオ" panose="020B0604030504040204" pitchFamily="50" charset="-128"/>
            </a:endParaRPr>
          </a:p>
        </p:txBody>
      </p:sp>
      <p:sp>
        <p:nvSpPr>
          <p:cNvPr id="2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11</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032140888"/>
              </p:ext>
            </p:extLst>
          </p:nvPr>
        </p:nvGraphicFramePr>
        <p:xfrm>
          <a:off x="200527" y="4366717"/>
          <a:ext cx="11790948" cy="2168497"/>
        </p:xfrm>
        <a:graphic>
          <a:graphicData uri="http://schemas.openxmlformats.org/drawingml/2006/table">
            <a:tbl>
              <a:tblPr>
                <a:tableStyleId>{E8B1032C-EA38-4F05-BA0D-38AFFFC7BED3}</a:tableStyleId>
              </a:tblPr>
              <a:tblGrid>
                <a:gridCol w="2947737">
                  <a:extLst>
                    <a:ext uri="{9D8B030D-6E8A-4147-A177-3AD203B41FA5}">
                      <a16:colId xmlns:a16="http://schemas.microsoft.com/office/drawing/2014/main" val="20000"/>
                    </a:ext>
                  </a:extLst>
                </a:gridCol>
                <a:gridCol w="2947737">
                  <a:extLst>
                    <a:ext uri="{9D8B030D-6E8A-4147-A177-3AD203B41FA5}">
                      <a16:colId xmlns:a16="http://schemas.microsoft.com/office/drawing/2014/main" val="20001"/>
                    </a:ext>
                  </a:extLst>
                </a:gridCol>
                <a:gridCol w="2947737">
                  <a:extLst>
                    <a:ext uri="{9D8B030D-6E8A-4147-A177-3AD203B41FA5}">
                      <a16:colId xmlns:a16="http://schemas.microsoft.com/office/drawing/2014/main" val="20002"/>
                    </a:ext>
                  </a:extLst>
                </a:gridCol>
                <a:gridCol w="2947737">
                  <a:extLst>
                    <a:ext uri="{9D8B030D-6E8A-4147-A177-3AD203B41FA5}">
                      <a16:colId xmlns:a16="http://schemas.microsoft.com/office/drawing/2014/main" val="20003"/>
                    </a:ext>
                  </a:extLst>
                </a:gridCol>
              </a:tblGrid>
              <a:tr h="553067">
                <a:tc>
                  <a:txBody>
                    <a:bodyPr/>
                    <a:lstStyle/>
                    <a:p>
                      <a:pPr algn="ct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solidFill>
                      <a:schemeClr val="accent6">
                        <a:lumMod val="40000"/>
                        <a:lumOff val="60000"/>
                      </a:schemeClr>
                    </a:solidFill>
                  </a:tcPr>
                </a:tc>
                <a:tc>
                  <a:txBody>
                    <a:bodyP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第</a:t>
                      </a:r>
                      <a:r>
                        <a:rPr kumimoji="1" lang="en-US" altLang="ja-JP" b="1" dirty="0">
                          <a:solidFill>
                            <a:schemeClr val="tx1"/>
                          </a:solidFill>
                          <a:latin typeface="メイリオ" panose="020B0604030504040204" pitchFamily="50" charset="-128"/>
                          <a:ea typeface="メイリオ" panose="020B0604030504040204" pitchFamily="50" charset="-128"/>
                        </a:rPr>
                        <a:t>1</a:t>
                      </a:r>
                      <a:r>
                        <a:rPr kumimoji="1" lang="ja-JP" altLang="en-US" b="1" dirty="0">
                          <a:solidFill>
                            <a:schemeClr val="tx1"/>
                          </a:solidFill>
                          <a:latin typeface="メイリオ" panose="020B0604030504040204" pitchFamily="50" charset="-128"/>
                          <a:ea typeface="メイリオ" panose="020B0604030504040204" pitchFamily="50" charset="-128"/>
                        </a:rPr>
                        <a:t>回</a:t>
                      </a:r>
                    </a:p>
                  </a:txBody>
                  <a:tcPr anchor="ctr">
                    <a:solidFill>
                      <a:schemeClr val="accent6">
                        <a:lumMod val="40000"/>
                        <a:lumOff val="60000"/>
                      </a:schemeClr>
                    </a:solidFill>
                  </a:tcPr>
                </a:tc>
                <a:tc rowSpan="2">
                  <a:txBody>
                    <a:bodyP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未成立パート</a:t>
                      </a:r>
                      <a:endParaRPr kumimoji="1" lang="en-US" altLang="ja-JP" b="1" dirty="0">
                        <a:solidFill>
                          <a:schemeClr val="tx1"/>
                        </a:solidFill>
                        <a:latin typeface="メイリオ" panose="020B0604030504040204" pitchFamily="50" charset="-128"/>
                        <a:ea typeface="メイリオ" panose="020B0604030504040204" pitchFamily="50" charset="-128"/>
                      </a:endParaRPr>
                    </a:p>
                    <a:p>
                      <a:pPr algn="ctr"/>
                      <a:r>
                        <a:rPr kumimoji="1" lang="ja-JP" altLang="en-US" b="1" dirty="0">
                          <a:solidFill>
                            <a:schemeClr val="tx1"/>
                          </a:solidFill>
                          <a:latin typeface="メイリオ" panose="020B0604030504040204" pitchFamily="50" charset="-128"/>
                          <a:ea typeface="メイリオ" panose="020B0604030504040204" pitchFamily="50" charset="-128"/>
                        </a:rPr>
                        <a:t>受け入れ可能分科会を</a:t>
                      </a:r>
                      <a:endParaRPr kumimoji="1" lang="en-US" altLang="ja-JP" b="1" dirty="0">
                        <a:solidFill>
                          <a:schemeClr val="tx1"/>
                        </a:solidFill>
                        <a:latin typeface="メイリオ" panose="020B0604030504040204" pitchFamily="50" charset="-128"/>
                        <a:ea typeface="メイリオ" panose="020B0604030504040204" pitchFamily="50" charset="-128"/>
                      </a:endParaRPr>
                    </a:p>
                    <a:p>
                      <a:pPr algn="ctr"/>
                      <a:r>
                        <a:rPr kumimoji="1" lang="ja-JP" altLang="en-US" b="1" dirty="0">
                          <a:solidFill>
                            <a:schemeClr val="tx1"/>
                          </a:solidFill>
                          <a:latin typeface="メイリオ" panose="020B0604030504040204" pitchFamily="50" charset="-128"/>
                          <a:ea typeface="メイリオ" panose="020B0604030504040204" pitchFamily="50" charset="-128"/>
                        </a:rPr>
                        <a:t>インナー大会</a:t>
                      </a:r>
                      <a:r>
                        <a:rPr kumimoji="1" lang="en-US" altLang="ja-JP" b="1" dirty="0">
                          <a:solidFill>
                            <a:schemeClr val="tx1"/>
                          </a:solidFill>
                          <a:latin typeface="メイリオ" panose="020B0604030504040204" pitchFamily="50" charset="-128"/>
                          <a:ea typeface="メイリオ" panose="020B0604030504040204" pitchFamily="50" charset="-128"/>
                        </a:rPr>
                        <a:t>HP</a:t>
                      </a:r>
                      <a:r>
                        <a:rPr kumimoji="1" lang="ja-JP" altLang="en-US" b="1" dirty="0">
                          <a:solidFill>
                            <a:schemeClr val="tx1"/>
                          </a:solidFill>
                          <a:latin typeface="メイリオ" panose="020B0604030504040204" pitchFamily="50" charset="-128"/>
                          <a:ea typeface="メイリオ" panose="020B0604030504040204" pitchFamily="50" charset="-128"/>
                        </a:rPr>
                        <a:t>へ掲載</a:t>
                      </a:r>
                      <a:endParaRPr kumimoji="1" lang="en-US" altLang="ja-JP" b="1" dirty="0">
                        <a:solidFill>
                          <a:schemeClr val="tx1"/>
                        </a:solidFill>
                        <a:latin typeface="メイリオ" panose="020B0604030504040204" pitchFamily="50" charset="-128"/>
                        <a:ea typeface="メイリオ" panose="020B0604030504040204" pitchFamily="50" charset="-128"/>
                      </a:endParaRPr>
                    </a:p>
                  </a:txBody>
                  <a:tcPr anchor="ctr">
                    <a:solidFill>
                      <a:schemeClr val="accent4">
                        <a:lumMod val="40000"/>
                        <a:lumOff val="60000"/>
                      </a:schemeClr>
                    </a:solidFill>
                  </a:tcPr>
                </a:tc>
                <a:tc>
                  <a:txBody>
                    <a:bodyP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第</a:t>
                      </a:r>
                      <a:r>
                        <a:rPr kumimoji="1" lang="en-US" altLang="ja-JP" b="1" dirty="0">
                          <a:solidFill>
                            <a:schemeClr val="tx1"/>
                          </a:solidFill>
                          <a:latin typeface="メイリオ" panose="020B0604030504040204" pitchFamily="50" charset="-128"/>
                          <a:ea typeface="メイリオ" panose="020B0604030504040204" pitchFamily="50" charset="-128"/>
                        </a:rPr>
                        <a:t>2</a:t>
                      </a:r>
                      <a:r>
                        <a:rPr kumimoji="1" lang="ja-JP" altLang="en-US" b="1" dirty="0">
                          <a:solidFill>
                            <a:schemeClr val="tx1"/>
                          </a:solidFill>
                          <a:latin typeface="メイリオ" panose="020B0604030504040204" pitchFamily="50" charset="-128"/>
                          <a:ea typeface="メイリオ" panose="020B0604030504040204" pitchFamily="50" charset="-128"/>
                        </a:rPr>
                        <a:t>回</a:t>
                      </a:r>
                    </a:p>
                  </a:txBody>
                  <a:tcPr anchor="ctr">
                    <a:solidFill>
                      <a:schemeClr val="accent6">
                        <a:lumMod val="40000"/>
                        <a:lumOff val="60000"/>
                      </a:schemeClr>
                    </a:solidFill>
                  </a:tcPr>
                </a:tc>
                <a:extLst>
                  <a:ext uri="{0D108BD9-81ED-4DB2-BD59-A6C34878D82A}">
                    <a16:rowId xmlns:a16="http://schemas.microsoft.com/office/drawing/2014/main" val="10000"/>
                  </a:ext>
                </a:extLst>
              </a:tr>
              <a:tr h="553067">
                <a:tc>
                  <a:txBody>
                    <a:bodyP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分科会申請</a:t>
                      </a:r>
                    </a:p>
                  </a:txBody>
                  <a:tcPr anchor="ctr"/>
                </a:tc>
                <a:tc>
                  <a:txBody>
                    <a:bodyP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6/21</a:t>
                      </a:r>
                      <a:r>
                        <a:rPr kumimoji="1" lang="ja-JP" altLang="en-US" b="1">
                          <a:solidFill>
                            <a:schemeClr val="tx1"/>
                          </a:solidFill>
                          <a:latin typeface="メイリオ" panose="020B0604030504040204" pitchFamily="50" charset="-128"/>
                          <a:ea typeface="メイリオ" panose="020B0604030504040204" pitchFamily="50" charset="-128"/>
                        </a:rPr>
                        <a:t>～</a:t>
                      </a:r>
                      <a:r>
                        <a:rPr kumimoji="1" lang="en-US" altLang="ja-JP" b="1" dirty="0">
                          <a:solidFill>
                            <a:schemeClr val="tx1"/>
                          </a:solidFill>
                          <a:latin typeface="メイリオ" panose="020B0604030504040204" pitchFamily="50" charset="-128"/>
                          <a:ea typeface="メイリオ" panose="020B0604030504040204" pitchFamily="50" charset="-128"/>
                        </a:rPr>
                        <a:t>6/26</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vMerge="1">
                  <a:txBody>
                    <a:bodyPr/>
                    <a:lstStyle/>
                    <a:p>
                      <a:pPr algn="ct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7/5</a:t>
                      </a:r>
                      <a:r>
                        <a:rPr kumimoji="1" lang="ja-JP" altLang="en-US" b="1" dirty="0">
                          <a:solidFill>
                            <a:schemeClr val="tx1"/>
                          </a:solidFill>
                          <a:latin typeface="メイリオ" panose="020B0604030504040204" pitchFamily="50" charset="-128"/>
                          <a:ea typeface="メイリオ" panose="020B0604030504040204" pitchFamily="50" charset="-128"/>
                        </a:rPr>
                        <a:t>～</a:t>
                      </a:r>
                      <a:r>
                        <a:rPr kumimoji="1" lang="en-US" altLang="ja-JP" b="1" dirty="0">
                          <a:solidFill>
                            <a:schemeClr val="tx1"/>
                          </a:solidFill>
                          <a:latin typeface="メイリオ" panose="020B0604030504040204" pitchFamily="50" charset="-128"/>
                          <a:ea typeface="メイリオ" panose="020B0604030504040204" pitchFamily="50" charset="-128"/>
                        </a:rPr>
                        <a:t>7/9</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1"/>
                  </a:ext>
                </a:extLst>
              </a:tr>
              <a:tr h="553067">
                <a:tc>
                  <a:txBody>
                    <a:bodyP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申請連絡</a:t>
                      </a:r>
                    </a:p>
                  </a:txBody>
                  <a:tcPr anchor="ctr"/>
                </a:tc>
                <a:tc>
                  <a:txBody>
                    <a:bodyP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6/29</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rowSpan="2">
                  <a:txBody>
                    <a:bodyP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7/5</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7/12</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2"/>
                  </a:ext>
                </a:extLst>
              </a:tr>
              <a:tr h="509296">
                <a:tc>
                  <a:txBody>
                    <a:bodyP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分科会結成及び書類提出</a:t>
                      </a:r>
                      <a:endParaRPr kumimoji="1" lang="en-US" altLang="ja-JP"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6/29</a:t>
                      </a:r>
                      <a:r>
                        <a:rPr kumimoji="1" lang="ja-JP" altLang="en-US" b="1" dirty="0">
                          <a:solidFill>
                            <a:schemeClr val="tx1"/>
                          </a:solidFill>
                          <a:latin typeface="メイリオ" panose="020B0604030504040204" pitchFamily="50" charset="-128"/>
                          <a:ea typeface="メイリオ" panose="020B0604030504040204" pitchFamily="50" charset="-128"/>
                        </a:rPr>
                        <a:t>～</a:t>
                      </a:r>
                      <a:r>
                        <a:rPr kumimoji="1" lang="en-US" altLang="ja-JP" b="1" dirty="0">
                          <a:solidFill>
                            <a:schemeClr val="tx1"/>
                          </a:solidFill>
                          <a:latin typeface="メイリオ" panose="020B0604030504040204" pitchFamily="50" charset="-128"/>
                          <a:ea typeface="メイリオ" panose="020B0604030504040204" pitchFamily="50" charset="-128"/>
                        </a:rPr>
                        <a:t>7/4</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vMerge="1">
                  <a:txBody>
                    <a:bodyPr/>
                    <a:lstStyle/>
                    <a:p>
                      <a:pPr algn="ct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7/12</a:t>
                      </a:r>
                      <a:r>
                        <a:rPr kumimoji="1" lang="ja-JP" altLang="en-US" b="1" dirty="0">
                          <a:solidFill>
                            <a:schemeClr val="tx1"/>
                          </a:solidFill>
                          <a:latin typeface="メイリオ" panose="020B0604030504040204" pitchFamily="50" charset="-128"/>
                          <a:ea typeface="メイリオ" panose="020B0604030504040204" pitchFamily="50" charset="-128"/>
                        </a:rPr>
                        <a:t>～</a:t>
                      </a:r>
                      <a:r>
                        <a:rPr kumimoji="1" lang="en-US" altLang="ja-JP" b="1" dirty="0">
                          <a:solidFill>
                            <a:schemeClr val="tx1"/>
                          </a:solidFill>
                          <a:latin typeface="メイリオ" panose="020B0604030504040204" pitchFamily="50" charset="-128"/>
                          <a:ea typeface="メイリオ" panose="020B0604030504040204" pitchFamily="50" charset="-128"/>
                        </a:rPr>
                        <a:t>7/17</a:t>
                      </a:r>
                      <a:endParaRPr kumimoji="1" lang="ja-JP" altLang="en-US" b="1"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3917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討論部門スケジュール</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6" y="2111606"/>
            <a:ext cx="11790947" cy="923330"/>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a:t>
            </a:r>
            <a:r>
              <a:rPr lang="ja-JP" altLang="en-US" b="1" dirty="0">
                <a:solidFill>
                  <a:srgbClr val="C00000"/>
                </a:solidFill>
                <a:latin typeface="メイリオ" panose="020B0604030504040204" pitchFamily="50" charset="-128"/>
                <a:ea typeface="メイリオ" panose="020B0604030504040204" pitchFamily="50" charset="-128"/>
              </a:rPr>
              <a:t>分科会が結成できましたら、インナー大会</a:t>
            </a:r>
            <a:r>
              <a:rPr lang="en-US" altLang="ja-JP" b="1" dirty="0">
                <a:solidFill>
                  <a:srgbClr val="C00000"/>
                </a:solidFill>
                <a:latin typeface="メイリオ" panose="020B0604030504040204" pitchFamily="50" charset="-128"/>
                <a:ea typeface="メイリオ" panose="020B0604030504040204" pitchFamily="50" charset="-128"/>
              </a:rPr>
              <a:t>HP</a:t>
            </a:r>
            <a:r>
              <a:rPr lang="ja-JP" altLang="en-US" b="1" dirty="0">
                <a:solidFill>
                  <a:srgbClr val="C00000"/>
                </a:solidFill>
                <a:latin typeface="メイリオ" panose="020B0604030504040204" pitchFamily="50" charset="-128"/>
                <a:ea typeface="メイリオ" panose="020B0604030504040204" pitchFamily="50" charset="-128"/>
              </a:rPr>
              <a:t>から「分科会結成書」をダウンロードし、ご記入ください。ご記入後、各分科会の代表者がインナー大会討論部門までご提出ください。</a:t>
            </a:r>
            <a:r>
              <a:rPr lang="ja-JP" altLang="en-US" dirty="0">
                <a:latin typeface="メイリオ" panose="020B0604030504040204" pitchFamily="50" charset="-128"/>
                <a:ea typeface="メイリオ" panose="020B0604030504040204" pitchFamily="50" charset="-128"/>
              </a:rPr>
              <a:t>実行委員会の承認を得て、分科会結成となります。書類に不備がないか確認しましたら、再度インナー大会実行委員会からご連絡いたします。</a:t>
            </a:r>
            <a:endParaRPr lang="en-US" altLang="ja-JP"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5" y="3173362"/>
            <a:ext cx="11790947" cy="207749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討論を行う分科会を結成するため、討論を行う参加パートの他、議事進行を行う議長団</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名、討論の軌道修正を行う助言講師</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名を選出していただきます。討論相手決定後、分科会を結成できるように、</a:t>
            </a:r>
            <a:r>
              <a:rPr lang="ja-JP" altLang="en-US" b="1" dirty="0">
                <a:solidFill>
                  <a:srgbClr val="C00000"/>
                </a:solidFill>
                <a:latin typeface="メイリオ" panose="020B0604030504040204" pitchFamily="50" charset="-128"/>
                <a:ea typeface="メイリオ" panose="020B0604030504040204" pitchFamily="50" charset="-128"/>
              </a:rPr>
              <a:t>分科会申請前に議長団と助言講師の候補を選出してください</a:t>
            </a:r>
            <a:r>
              <a:rPr lang="ja-JP" altLang="en-US"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議長団・助言講師の選出締切は、</a:t>
            </a:r>
            <a:r>
              <a:rPr lang="en-US" altLang="ja-JP" b="1" dirty="0">
                <a:latin typeface="メイリオ" panose="020B0604030504040204" pitchFamily="50" charset="-128"/>
                <a:ea typeface="メイリオ" panose="020B0604030504040204" pitchFamily="50" charset="-128"/>
              </a:rPr>
              <a:t>7/31</a:t>
            </a:r>
            <a:r>
              <a:rPr lang="ja-JP" altLang="en-US" dirty="0">
                <a:latin typeface="メイリオ" panose="020B0604030504040204" pitchFamily="50" charset="-128"/>
                <a:ea typeface="メイリオ" panose="020B0604030504040204" pitchFamily="50" charset="-128"/>
              </a:rPr>
              <a:t>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議長団は分科会から</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名、助言講師は分科会から</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名選出してください。</a:t>
            </a:r>
            <a:endParaRPr lang="en-US" altLang="ja-JP" dirty="0">
              <a:latin typeface="メイリオ" panose="020B0604030504040204" pitchFamily="50" charset="-128"/>
              <a:ea typeface="メイリオ" panose="020B0604030504040204" pitchFamily="50" charset="-128"/>
            </a:endParaRPr>
          </a:p>
          <a:p>
            <a:pPr>
              <a:spcBef>
                <a:spcPts val="12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議長団・助言講師未選出の分科会は、</a:t>
            </a:r>
            <a:r>
              <a:rPr lang="en-US" altLang="ja-JP" sz="2100" b="1" dirty="0">
                <a:solidFill>
                  <a:srgbClr val="C00000"/>
                </a:solidFill>
                <a:latin typeface="メイリオ" panose="020B0604030504040204" pitchFamily="50" charset="-128"/>
                <a:ea typeface="メイリオ" panose="020B0604030504040204" pitchFamily="50" charset="-128"/>
              </a:rPr>
              <a:t>8/1</a:t>
            </a:r>
            <a:r>
              <a:rPr lang="ja-JP" altLang="en-US" sz="2100" b="1" dirty="0">
                <a:solidFill>
                  <a:srgbClr val="C00000"/>
                </a:solidFill>
                <a:latin typeface="メイリオ" panose="020B0604030504040204" pitchFamily="50" charset="-128"/>
                <a:ea typeface="メイリオ" panose="020B0604030504040204" pitchFamily="50" charset="-128"/>
              </a:rPr>
              <a:t>で参加辞退扱いとさせていただきます。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600"/>
              </a:spcBef>
            </a:pPr>
            <a:r>
              <a:rPr lang="ja-JP" altLang="en-US" sz="2100" b="1" dirty="0">
                <a:solidFill>
                  <a:srgbClr val="C00000"/>
                </a:solidFill>
                <a:latin typeface="メイリオ" panose="020B0604030504040204" pitchFamily="50" charset="-128"/>
                <a:ea typeface="メイリオ" panose="020B0604030504040204" pitchFamily="50" charset="-128"/>
              </a:rPr>
              <a:t>　議長団・助言講師の選出に実行委員会は一切関与いたしません。</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12</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1" name="角丸四角形 10"/>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ja-JP" altLang="en-US" sz="3400" b="1" dirty="0">
                <a:solidFill>
                  <a:schemeClr val="tx1"/>
                </a:solidFill>
                <a:latin typeface="メイリオ" panose="020B0604030504040204" pitchFamily="50" charset="-128"/>
                <a:ea typeface="メイリオ" panose="020B0604030504040204" pitchFamily="50" charset="-128"/>
              </a:rPr>
              <a:t>分科会結成</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00525" y="5389280"/>
            <a:ext cx="11790947" cy="923330"/>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議長団・助言講師が未選出の分科会は、</a:t>
            </a:r>
            <a:r>
              <a:rPr lang="ja-JP" altLang="en-US" b="1" dirty="0">
                <a:solidFill>
                  <a:srgbClr val="C00000"/>
                </a:solidFill>
                <a:latin typeface="メイリオ" panose="020B0604030504040204" pitchFamily="50" charset="-128"/>
                <a:ea typeface="メイリオ" panose="020B0604030504040204" pitchFamily="50" charset="-128"/>
              </a:rPr>
              <a:t>「議長団未選出届」または「助言講師未選出届」を記入し、インナー大会討論部門までご提出ください</a:t>
            </a:r>
            <a:r>
              <a:rPr lang="ja-JP" altLang="en-US"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議長団・助言講師が選出できましたら、</a:t>
            </a:r>
            <a:r>
              <a:rPr lang="en-US" altLang="ja-JP" b="1" dirty="0">
                <a:latin typeface="メイリオ" panose="020B0604030504040204" pitchFamily="50" charset="-128"/>
                <a:ea typeface="メイリオ" panose="020B0604030504040204" pitchFamily="50" charset="-128"/>
              </a:rPr>
              <a:t>7/31</a:t>
            </a:r>
            <a:r>
              <a:rPr lang="ja-JP" altLang="en-US" b="1" dirty="0">
                <a:latin typeface="メイリオ" panose="020B0604030504040204" pitchFamily="50" charset="-128"/>
                <a:ea typeface="メイリオ" panose="020B0604030504040204" pitchFamily="50" charset="-128"/>
              </a:rPr>
              <a:t>までにインナー大会討論部門までご連絡ください。</a:t>
            </a:r>
            <a:endParaRPr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9961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5"/>
          <p:cNvGrpSpPr/>
          <p:nvPr/>
        </p:nvGrpSpPr>
        <p:grpSpPr>
          <a:xfrm>
            <a:off x="10499558" y="5173400"/>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討論部門スケジュール</a:t>
              </a:r>
              <a:endParaRPr kumimoji="1" lang="ja-JP" altLang="en-US" sz="3600" dirty="0">
                <a:latin typeface="メイリオ" panose="020B0604030504040204" pitchFamily="50" charset="-128"/>
                <a:ea typeface="メイリオ" panose="020B0604030504040204" pitchFamily="50" charset="-128"/>
              </a:endParaRPr>
            </a:p>
          </p:txBody>
        </p:sp>
      </p:grpSp>
      <p:sp>
        <p:nvSpPr>
          <p:cNvPr id="18" name="テキスト ボックス 17"/>
          <p:cNvSpPr txBox="1"/>
          <p:nvPr/>
        </p:nvSpPr>
        <p:spPr>
          <a:xfrm>
            <a:off x="200527" y="2111606"/>
            <a:ext cx="11790947" cy="646331"/>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第</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回分科会申請で分科会が結成できなかった場合は、「未成立パート申請書」もしくは「大会参加辞退書」を記入していただきます。</a:t>
            </a:r>
            <a:endParaRPr lang="en-US" altLang="ja-JP" dirty="0">
              <a:latin typeface="メイリオ" panose="020B0604030504040204" pitchFamily="50" charset="-128"/>
              <a:ea typeface="メイリオ" panose="020B0604030504040204" pitchFamily="50" charset="-128"/>
            </a:endParaRPr>
          </a:p>
        </p:txBody>
      </p:sp>
      <p:sp>
        <p:nvSpPr>
          <p:cNvPr id="11"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13</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00526" y="2893533"/>
            <a:ext cx="11790947" cy="923330"/>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「未成立パート申請書」とは、討論相手が見つからなかった場合に記入していただく書類です</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7/5</a:t>
            </a:r>
            <a:r>
              <a:rPr lang="ja-JP" altLang="en-US" b="1" dirty="0">
                <a:latin typeface="メイリオ" panose="020B0604030504040204" pitchFamily="50" charset="-128"/>
                <a:ea typeface="メイリオ" panose="020B0604030504040204" pitchFamily="50" charset="-128"/>
              </a:rPr>
              <a:t>に「未成立パート一覧」と「未成立パート受け入れ可能分科会一覧」をインナー大会</a:t>
            </a:r>
            <a:r>
              <a:rPr lang="en-US" altLang="ja-JP" b="1" dirty="0">
                <a:latin typeface="メイリオ" panose="020B0604030504040204" pitchFamily="50" charset="-128"/>
                <a:ea typeface="メイリオ" panose="020B0604030504040204" pitchFamily="50" charset="-128"/>
              </a:rPr>
              <a:t>HP</a:t>
            </a:r>
            <a:r>
              <a:rPr lang="ja-JP" altLang="en-US" b="1" dirty="0">
                <a:latin typeface="メイリオ" panose="020B0604030504040204" pitchFamily="50" charset="-128"/>
                <a:ea typeface="メイリオ" panose="020B0604030504040204" pitchFamily="50" charset="-128"/>
              </a:rPr>
              <a:t>へ掲載</a:t>
            </a:r>
            <a:r>
              <a:rPr lang="ja-JP" altLang="en-US" dirty="0">
                <a:latin typeface="メイリオ" panose="020B0604030504040204" pitchFamily="50" charset="-128"/>
                <a:ea typeface="メイリオ" panose="020B0604030504040204" pitchFamily="50" charset="-128"/>
              </a:rPr>
              <a:t>いたしますので、そちらを確認して頂き、</a:t>
            </a:r>
            <a:r>
              <a:rPr lang="ja-JP" altLang="en-US" b="1" dirty="0">
                <a:solidFill>
                  <a:srgbClr val="C00000"/>
                </a:solidFill>
                <a:latin typeface="メイリオ" panose="020B0604030504040204" pitchFamily="50" charset="-128"/>
                <a:ea typeface="メイリオ" panose="020B0604030504040204" pitchFamily="50" charset="-128"/>
              </a:rPr>
              <a:t>第</a:t>
            </a:r>
            <a:r>
              <a:rPr lang="en-US" altLang="ja-JP" b="1" dirty="0">
                <a:solidFill>
                  <a:srgbClr val="C00000"/>
                </a:solidFill>
                <a:latin typeface="メイリオ" panose="020B0604030504040204" pitchFamily="50" charset="-128"/>
                <a:ea typeface="メイリオ" panose="020B0604030504040204" pitchFamily="50" charset="-128"/>
              </a:rPr>
              <a:t>2</a:t>
            </a:r>
            <a:r>
              <a:rPr lang="ja-JP" altLang="en-US" b="1" dirty="0">
                <a:solidFill>
                  <a:srgbClr val="C00000"/>
                </a:solidFill>
                <a:latin typeface="メイリオ" panose="020B0604030504040204" pitchFamily="50" charset="-128"/>
                <a:ea typeface="メイリオ" panose="020B0604030504040204" pitchFamily="50" charset="-128"/>
              </a:rPr>
              <a:t>回分科会申請期間に再度申請を行ってください</a:t>
            </a:r>
            <a:r>
              <a:rPr lang="ja-JP" altLang="en-US" dirty="0">
                <a:latin typeface="メイリオ" panose="020B0604030504040204" pitchFamily="50" charset="-128"/>
                <a:ea typeface="メイリオ" panose="020B0604030504040204" pitchFamily="50" charset="-128"/>
              </a:rPr>
              <a:t>。</a:t>
            </a:r>
            <a:endParaRPr lang="en-US" altLang="ja-JP" b="1" dirty="0">
              <a:solidFill>
                <a:srgbClr val="C00000"/>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ja-JP" altLang="en-US" sz="3400" b="1" dirty="0">
                <a:solidFill>
                  <a:schemeClr val="tx1"/>
                </a:solidFill>
                <a:latin typeface="メイリオ" panose="020B0604030504040204" pitchFamily="50" charset="-128"/>
                <a:ea typeface="メイリオ" panose="020B0604030504040204" pitchFamily="50" charset="-128"/>
              </a:rPr>
              <a:t>分科会結成</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00526" y="3951947"/>
            <a:ext cx="11790947" cy="646331"/>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「大会参加辞退書」とは、討論部門の参加を辞退される際に記入していただく書類です。「大会参加辞退書」を受理後、いかなる理由があろうと</a:t>
            </a:r>
            <a:r>
              <a:rPr lang="ja-JP" altLang="en-US" b="1" dirty="0">
                <a:solidFill>
                  <a:srgbClr val="C00000"/>
                </a:solidFill>
                <a:latin typeface="メイリオ" panose="020B0604030504040204" pitchFamily="50" charset="-128"/>
                <a:ea typeface="メイリオ" panose="020B0604030504040204" pitchFamily="50" charset="-128"/>
              </a:rPr>
              <a:t>再度討論部門に参加することは出来ません</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5191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0499558" y="5173400"/>
            <a:ext cx="1692442" cy="1698070"/>
            <a:chOff x="10499558" y="5173400"/>
            <a:chExt cx="1692442" cy="1698070"/>
          </a:xfrm>
        </p:grpSpPr>
        <p:sp>
          <p:nvSpPr>
            <p:cNvPr id="21" name="正方形/長方形 20"/>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討論部門スケジュール</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角丸四角形 15"/>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spcBef>
                <a:spcPts val="1200"/>
              </a:spcBef>
              <a:spcAft>
                <a:spcPts val="1200"/>
              </a:spcAft>
            </a:pPr>
            <a:r>
              <a:rPr lang="en-US" altLang="ja-JP" sz="3400" b="1" dirty="0">
                <a:solidFill>
                  <a:schemeClr val="tx1"/>
                </a:solidFill>
                <a:latin typeface="メイリオ" panose="020B0604030504040204" pitchFamily="50" charset="-128"/>
                <a:ea typeface="メイリオ" panose="020B0604030504040204" pitchFamily="50" charset="-128"/>
              </a:rPr>
              <a:t>8/1</a:t>
            </a:r>
            <a:r>
              <a:rPr lang="ja-JP" altLang="en-US" sz="3400" b="1" dirty="0">
                <a:solidFill>
                  <a:schemeClr val="tx1"/>
                </a:solidFill>
                <a:latin typeface="メイリオ" panose="020B0604030504040204" pitchFamily="50" charset="-128"/>
                <a:ea typeface="メイリオ" panose="020B0604030504040204" pitchFamily="50" charset="-128"/>
              </a:rPr>
              <a:t>～</a:t>
            </a:r>
            <a:r>
              <a:rPr lang="en-US" altLang="ja-JP" sz="3400" b="1" dirty="0">
                <a:solidFill>
                  <a:schemeClr val="tx1"/>
                </a:solidFill>
                <a:latin typeface="メイリオ" panose="020B0604030504040204" pitchFamily="50" charset="-128"/>
                <a:ea typeface="メイリオ" panose="020B0604030504040204" pitchFamily="50" charset="-128"/>
              </a:rPr>
              <a:t>8/22</a:t>
            </a:r>
            <a:r>
              <a:rPr lang="ja-JP" altLang="en-US" sz="3400" b="1" dirty="0">
                <a:solidFill>
                  <a:schemeClr val="tx1"/>
                </a:solidFill>
                <a:latin typeface="メイリオ" panose="020B0604030504040204" pitchFamily="50" charset="-128"/>
                <a:ea typeface="メイリオ" panose="020B0604030504040204" pitchFamily="50" charset="-128"/>
              </a:rPr>
              <a:t>　 　中間レジュメ交換期間</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200526" y="3957753"/>
            <a:ext cx="9781674" cy="923330"/>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会場等の提供はいたしません。各分科会ごとに連絡を取り合い必ず行ってください。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「中間レジュメ」を実行委員会に提出する必要はございません。</a:t>
            </a:r>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開始期間になりましたら、メールでご連絡いたします。</a:t>
            </a:r>
          </a:p>
        </p:txBody>
      </p:sp>
      <p:sp>
        <p:nvSpPr>
          <p:cNvPr id="14" name="テキスト ボックス 13"/>
          <p:cNvSpPr txBox="1"/>
          <p:nvPr/>
        </p:nvSpPr>
        <p:spPr>
          <a:xfrm>
            <a:off x="200527" y="2111606"/>
            <a:ext cx="11790947" cy="923330"/>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相手パート・議長団に現段階のレジュメを送り、「論点がずれていないか」を審査してもらう期間です。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b="1" dirty="0">
                <a:solidFill>
                  <a:srgbClr val="C00000"/>
                </a:solidFill>
                <a:latin typeface="メイリオ" panose="020B0604030504040204" pitchFamily="50" charset="-128"/>
                <a:ea typeface="メイリオ" panose="020B0604030504040204" pitchFamily="50" charset="-128"/>
              </a:rPr>
              <a:t>議長団の審査が「不可」であった場合、中間レジュメを再提出していただきます。</a:t>
            </a:r>
            <a:r>
              <a:rPr lang="ja-JP" altLang="en-US" dirty="0">
                <a:latin typeface="メイリオ" panose="020B0604030504040204" pitchFamily="50" charset="-128"/>
                <a:ea typeface="メイリオ" panose="020B0604030504040204" pitchFamily="50" charset="-128"/>
              </a:rPr>
              <a:t>中間レジュメ修正期間を十分に確保できるように、</a:t>
            </a:r>
            <a:r>
              <a:rPr lang="ja-JP" altLang="en-US" b="1" dirty="0">
                <a:latin typeface="メイリオ" panose="020B0604030504040204" pitchFamily="50" charset="-128"/>
                <a:ea typeface="メイリオ" panose="020B0604030504040204" pitchFamily="50" charset="-128"/>
              </a:rPr>
              <a:t>早めに提出をお願いいたします</a:t>
            </a:r>
            <a:r>
              <a:rPr lang="ja-JP" altLang="en-US" dirty="0">
                <a:latin typeface="メイリオ" panose="020B0604030504040204" pitchFamily="50" charset="-128"/>
                <a:ea typeface="メイリオ" panose="020B0604030504040204" pitchFamily="50" charset="-128"/>
              </a:rPr>
              <a:t>。審査基準は議長団に一任いたします。</a:t>
            </a:r>
            <a:endParaRPr lang="en-US" altLang="ja-JP"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200526" y="3173179"/>
            <a:ext cx="11790947" cy="646331"/>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議長団による審査が「不可」であったパートのみ、</a:t>
            </a:r>
            <a:r>
              <a:rPr lang="ja-JP" altLang="en-US" b="1" dirty="0">
                <a:solidFill>
                  <a:srgbClr val="C00000"/>
                </a:solidFill>
                <a:latin typeface="メイリオ" panose="020B0604030504040204" pitchFamily="50" charset="-128"/>
                <a:ea typeface="メイリオ" panose="020B0604030504040204" pitchFamily="50" charset="-128"/>
              </a:rPr>
              <a:t>議長団へ中間レジュメを再提出してください</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期間内であれば、何度再提出していただいてもかまいません。</a:t>
            </a:r>
            <a:endParaRPr lang="en-US" altLang="ja-JP" dirty="0">
              <a:latin typeface="メイリオ" panose="020B0604030504040204" pitchFamily="50" charset="-128"/>
              <a:ea typeface="メイリオ" panose="020B0604030504040204" pitchFamily="50" charset="-128"/>
            </a:endParaRPr>
          </a:p>
        </p:txBody>
      </p:sp>
      <p:sp>
        <p:nvSpPr>
          <p:cNvPr id="2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14</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09770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0499558" y="5173400"/>
            <a:ext cx="1692442" cy="1698070"/>
            <a:chOff x="10499558" y="5173400"/>
            <a:chExt cx="1692442" cy="1698070"/>
          </a:xfrm>
        </p:grpSpPr>
        <p:sp>
          <p:nvSpPr>
            <p:cNvPr id="24" name="正方形/長方形 23"/>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討論部門スケジュール</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角丸四角形 15"/>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spcBef>
                <a:spcPts val="1200"/>
              </a:spcBef>
              <a:spcAft>
                <a:spcPts val="1200"/>
              </a:spcAft>
            </a:pPr>
            <a:r>
              <a:rPr lang="en-US" altLang="ja-JP" sz="3400" b="1" dirty="0">
                <a:solidFill>
                  <a:schemeClr val="tx1"/>
                </a:solidFill>
                <a:latin typeface="メイリオ" panose="020B0604030504040204" pitchFamily="50" charset="-128"/>
                <a:ea typeface="メイリオ" panose="020B0604030504040204" pitchFamily="50" charset="-128"/>
              </a:rPr>
              <a:t>9/1</a:t>
            </a:r>
            <a:r>
              <a:rPr lang="ja-JP" altLang="en-US" sz="3400" b="1" dirty="0">
                <a:solidFill>
                  <a:schemeClr val="tx1"/>
                </a:solidFill>
                <a:latin typeface="メイリオ" panose="020B0604030504040204" pitchFamily="50" charset="-128"/>
                <a:ea typeface="メイリオ" panose="020B0604030504040204" pitchFamily="50" charset="-128"/>
              </a:rPr>
              <a:t>～</a:t>
            </a:r>
            <a:r>
              <a:rPr lang="en-US" altLang="ja-JP" sz="3400" b="1" dirty="0">
                <a:solidFill>
                  <a:schemeClr val="tx1"/>
                </a:solidFill>
                <a:latin typeface="メイリオ" panose="020B0604030504040204" pitchFamily="50" charset="-128"/>
                <a:ea typeface="メイリオ" panose="020B0604030504040204" pitchFamily="50" charset="-128"/>
              </a:rPr>
              <a:t>9/18</a:t>
            </a:r>
            <a:r>
              <a:rPr lang="ja-JP" altLang="en-US" sz="3400" b="1" dirty="0">
                <a:solidFill>
                  <a:schemeClr val="tx1"/>
                </a:solidFill>
                <a:latin typeface="メイリオ" panose="020B0604030504040204" pitchFamily="50" charset="-128"/>
                <a:ea typeface="メイリオ" panose="020B0604030504040204" pitchFamily="50" charset="-128"/>
              </a:rPr>
              <a:t>　　 論文・集約論文交換期間</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21" name="角丸四角形 20"/>
          <p:cNvSpPr/>
          <p:nvPr/>
        </p:nvSpPr>
        <p:spPr>
          <a:xfrm>
            <a:off x="200526" y="2618924"/>
            <a:ext cx="11790947" cy="1251284"/>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spcBef>
                <a:spcPts val="1200"/>
              </a:spcBef>
            </a:pPr>
            <a:r>
              <a:rPr lang="en-US" altLang="ja-JP" sz="3400" b="1" dirty="0">
                <a:solidFill>
                  <a:schemeClr val="tx1"/>
                </a:solidFill>
                <a:latin typeface="メイリオ" panose="020B0604030504040204" pitchFamily="50" charset="-128"/>
                <a:ea typeface="メイリオ" panose="020B0604030504040204" pitchFamily="50" charset="-128"/>
              </a:rPr>
              <a:t>9/19</a:t>
            </a:r>
            <a:r>
              <a:rPr lang="ja-JP" altLang="en-US" sz="3400" b="1" dirty="0">
                <a:solidFill>
                  <a:schemeClr val="tx1"/>
                </a:solidFill>
                <a:latin typeface="メイリオ" panose="020B0604030504040204" pitchFamily="50" charset="-128"/>
                <a:ea typeface="メイリオ" panose="020B0604030504040204" pitchFamily="50" charset="-128"/>
              </a:rPr>
              <a:t>～</a:t>
            </a:r>
            <a:r>
              <a:rPr lang="en-US" altLang="ja-JP" sz="3400" b="1" dirty="0">
                <a:solidFill>
                  <a:schemeClr val="tx1"/>
                </a:solidFill>
                <a:latin typeface="メイリオ" panose="020B0604030504040204" pitchFamily="50" charset="-128"/>
                <a:ea typeface="メイリオ" panose="020B0604030504040204" pitchFamily="50" charset="-128"/>
              </a:rPr>
              <a:t>10/9</a:t>
            </a:r>
            <a:r>
              <a:rPr lang="ja-JP" altLang="en-US" sz="3400" b="1" dirty="0">
                <a:solidFill>
                  <a:schemeClr val="tx1"/>
                </a:solidFill>
                <a:latin typeface="メイリオ" panose="020B0604030504040204" pitchFamily="50" charset="-128"/>
                <a:ea typeface="メイリオ" panose="020B0604030504040204" pitchFamily="50" charset="-128"/>
              </a:rPr>
              <a:t>　</a:t>
            </a:r>
            <a:r>
              <a:rPr lang="en-US" altLang="ja-JP" sz="3400" b="1" dirty="0">
                <a:solidFill>
                  <a:schemeClr val="tx1"/>
                </a:solidFill>
                <a:latin typeface="メイリオ" panose="020B0604030504040204" pitchFamily="50" charset="-128"/>
                <a:ea typeface="メイリオ" panose="020B0604030504040204" pitchFamily="50" charset="-128"/>
              </a:rPr>
              <a:t>	</a:t>
            </a:r>
            <a:r>
              <a:rPr lang="ja-JP" altLang="en-US" sz="3400" b="1" dirty="0">
                <a:solidFill>
                  <a:schemeClr val="tx1"/>
                </a:solidFill>
                <a:latin typeface="メイリオ" panose="020B0604030504040204" pitchFamily="50" charset="-128"/>
                <a:ea typeface="メイリオ" panose="020B0604030504040204" pitchFamily="50" charset="-128"/>
              </a:rPr>
              <a:t>　質問書・回答書交換期間</a:t>
            </a:r>
            <a:endParaRPr lang="en-US" altLang="ja-JP" b="1" dirty="0">
              <a:solidFill>
                <a:schemeClr val="tx1"/>
              </a:solidFill>
              <a:latin typeface="メイリオ" panose="020B0604030504040204" pitchFamily="50" charset="-128"/>
              <a:ea typeface="メイリオ" panose="020B0604030504040204" pitchFamily="50" charset="-128"/>
            </a:endParaRPr>
          </a:p>
          <a:p>
            <a:pPr lvl="2">
              <a:spcBef>
                <a:spcPts val="600"/>
              </a:spcBef>
            </a:pPr>
            <a:r>
              <a:rPr lang="ja-JP" altLang="en-US" b="1" dirty="0">
                <a:solidFill>
                  <a:schemeClr val="tx1"/>
                </a:solidFill>
                <a:latin typeface="メイリオ" panose="020B0604030504040204" pitchFamily="50" charset="-128"/>
                <a:ea typeface="メイリオ" panose="020B0604030504040204" pitchFamily="50" charset="-128"/>
              </a:rPr>
              <a:t>質問書交換締切　</a:t>
            </a:r>
            <a:r>
              <a:rPr lang="en-US" altLang="ja-JP" b="1" dirty="0">
                <a:solidFill>
                  <a:schemeClr val="tx1"/>
                </a:solidFill>
                <a:latin typeface="メイリオ" panose="020B0604030504040204" pitchFamily="50" charset="-128"/>
                <a:ea typeface="メイリオ" panose="020B0604030504040204" pitchFamily="50" charset="-128"/>
              </a:rPr>
              <a:t>9/30	</a:t>
            </a:r>
            <a:r>
              <a:rPr lang="ja-JP" altLang="en-US" b="1" dirty="0">
                <a:solidFill>
                  <a:schemeClr val="tx1"/>
                </a:solidFill>
                <a:latin typeface="メイリオ" panose="020B0604030504040204" pitchFamily="50" charset="-128"/>
                <a:ea typeface="メイリオ" panose="020B0604030504040204" pitchFamily="50" charset="-128"/>
              </a:rPr>
              <a:t>　　　　　　回答書交換締切　</a:t>
            </a:r>
            <a:r>
              <a:rPr lang="en-US" altLang="ja-JP" b="1" dirty="0">
                <a:solidFill>
                  <a:schemeClr val="tx1"/>
                </a:solidFill>
                <a:latin typeface="メイリオ" panose="020B0604030504040204" pitchFamily="50" charset="-128"/>
                <a:ea typeface="メイリオ" panose="020B0604030504040204" pitchFamily="50" charset="-128"/>
              </a:rPr>
              <a:t>10/9</a:t>
            </a:r>
          </a:p>
        </p:txBody>
      </p:sp>
      <p:sp>
        <p:nvSpPr>
          <p:cNvPr id="14" name="テキスト ボックス 13"/>
          <p:cNvSpPr txBox="1"/>
          <p:nvPr/>
        </p:nvSpPr>
        <p:spPr>
          <a:xfrm>
            <a:off x="200527" y="2111606"/>
            <a:ext cx="11790947"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中間レジュメ審査同様、相手パート・議長団に論文と集約論文を提出してください。</a:t>
            </a:r>
            <a:endParaRPr lang="en-US" altLang="ja-JP"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120316" y="4008194"/>
            <a:ext cx="11790947" cy="646331"/>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相手パートから送られてきた論文に対し、質問があれば「質問書」を提出してください。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相手パートから「質問書」を受け取った場合、「回答書」を期間内に提出してください。</a:t>
            </a:r>
            <a:endParaRPr lang="en-US" altLang="ja-JP"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200526" y="5322355"/>
            <a:ext cx="10130590" cy="923330"/>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会場等の提供はいたしません。各分科会ごとに連絡を取り合い必ず行ってください。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「論文・集約論文」、「質問書」、「回答書」を実行委員会に提出する必要はございません。</a:t>
            </a:r>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開始期間になりましたら、メールでご連絡いたします。</a:t>
            </a:r>
          </a:p>
        </p:txBody>
      </p:sp>
      <p:sp>
        <p:nvSpPr>
          <p:cNvPr id="2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15</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55020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kumimoji="1" lang="en-US" altLang="ja-JP" sz="3600" dirty="0">
                  <a:latin typeface="メイリオ" panose="020B0604030504040204" pitchFamily="50" charset="-128"/>
                  <a:ea typeface="メイリオ" panose="020B0604030504040204" pitchFamily="50" charset="-128"/>
                </a:rPr>
                <a:t>6. </a:t>
              </a:r>
              <a:r>
                <a:rPr lang="ja-JP" altLang="en-US" sz="3600" dirty="0">
                  <a:latin typeface="メイリオ" panose="020B0604030504040204" pitchFamily="50" charset="-128"/>
                  <a:ea typeface="メイリオ" panose="020B0604030504040204" pitchFamily="50" charset="-128"/>
                </a:rPr>
                <a:t>討論部門スケジュール</a:t>
              </a:r>
              <a:endParaRPr kumimoji="1" lang="ja-JP" altLang="en-US" sz="3600" dirty="0">
                <a:latin typeface="メイリオ" panose="020B0604030504040204" pitchFamily="50" charset="-128"/>
                <a:ea typeface="メイリオ" panose="020B0604030504040204" pitchFamily="50" charset="-128"/>
              </a:endParaRPr>
            </a:p>
          </p:txBody>
        </p:sp>
      </p:grpSp>
      <p:sp>
        <p:nvSpPr>
          <p:cNvPr id="14" name="角丸四角形 13"/>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altLang="ja-JP" sz="3200" b="1" dirty="0">
                <a:solidFill>
                  <a:schemeClr val="tx1"/>
                </a:solidFill>
                <a:latin typeface="メイリオ" panose="020B0604030504040204" pitchFamily="50" charset="-128"/>
                <a:ea typeface="メイリオ" panose="020B0604030504040204" pitchFamily="50" charset="-128"/>
              </a:rPr>
              <a:t>10/10</a:t>
            </a:r>
            <a:r>
              <a:rPr lang="ja-JP" altLang="en-US" sz="3200" b="1" dirty="0">
                <a:solidFill>
                  <a:schemeClr val="tx1"/>
                </a:solidFill>
                <a:latin typeface="メイリオ" panose="020B0604030504040204" pitchFamily="50" charset="-128"/>
                <a:ea typeface="メイリオ" panose="020B0604030504040204" pitchFamily="50" charset="-128"/>
              </a:rPr>
              <a:t>～</a:t>
            </a:r>
            <a:r>
              <a:rPr lang="en-US" altLang="ja-JP" sz="3200" b="1" dirty="0">
                <a:solidFill>
                  <a:schemeClr val="tx1"/>
                </a:solidFill>
                <a:latin typeface="メイリオ" panose="020B0604030504040204" pitchFamily="50" charset="-128"/>
                <a:ea typeface="メイリオ" panose="020B0604030504040204" pitchFamily="50" charset="-128"/>
              </a:rPr>
              <a:t>10/21</a:t>
            </a:r>
            <a:r>
              <a:rPr lang="ja-JP" altLang="en-US" sz="3200" b="1" dirty="0">
                <a:solidFill>
                  <a:schemeClr val="tx1"/>
                </a:solidFill>
                <a:latin typeface="メイリオ" panose="020B0604030504040204" pitchFamily="50" charset="-128"/>
                <a:ea typeface="メイリオ" panose="020B0604030504040204" pitchFamily="50" charset="-128"/>
              </a:rPr>
              <a:t>  参加費、準加盟校費振り込み期間</a:t>
            </a:r>
            <a:endParaRPr lang="en-US" altLang="ja-JP" sz="3200" b="1"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00522" y="2111606"/>
            <a:ext cx="11790947" cy="2492990"/>
          </a:xfrm>
          <a:prstGeom prst="rect">
            <a:avLst/>
          </a:prstGeom>
          <a:noFill/>
        </p:spPr>
        <p:txBody>
          <a:bodyPr wrap="square"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　参加費、準加盟校費のお支払いをお願いいたします。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参加費</a:t>
            </a:r>
            <a:endParaRPr lang="en-US" altLang="ja-JP" dirty="0">
              <a:latin typeface="メイリオ" panose="020B0604030504040204" pitchFamily="50" charset="-128"/>
              <a:ea typeface="メイリオ" panose="020B0604030504040204" pitchFamily="50" charset="-128"/>
            </a:endParaRPr>
          </a:p>
          <a:p>
            <a:pPr>
              <a:spcBef>
                <a:spcPts val="600"/>
              </a:spcBef>
              <a:spcAft>
                <a:spcPts val="600"/>
              </a:spcAft>
            </a:pPr>
            <a:r>
              <a:rPr lang="ja-JP" altLang="en-US" dirty="0">
                <a:latin typeface="メイリオ" panose="020B0604030504040204" pitchFamily="50" charset="-128"/>
                <a:ea typeface="メイリオ" panose="020B0604030504040204" pitchFamily="50" charset="-128"/>
              </a:rPr>
              <a:t>　・参加費：</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人当たり </a:t>
            </a:r>
            <a:r>
              <a:rPr lang="en-US" altLang="ja-JP" dirty="0">
                <a:latin typeface="メイリオ" panose="020B0604030504040204" pitchFamily="50" charset="-128"/>
                <a:ea typeface="メイリオ" panose="020B0604030504040204" pitchFamily="50" charset="-128"/>
              </a:rPr>
              <a:t>2,500</a:t>
            </a:r>
            <a:r>
              <a:rPr lang="ja-JP" altLang="en-US" dirty="0">
                <a:latin typeface="メイリオ" panose="020B0604030504040204" pitchFamily="50" charset="-128"/>
                <a:ea typeface="メイリオ" panose="020B0604030504040204" pitchFamily="50" charset="-128"/>
              </a:rPr>
              <a:t>円</a:t>
            </a:r>
            <a:r>
              <a:rPr lang="en-US" altLang="ja-JP" dirty="0">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尚、加盟校は</a:t>
            </a:r>
            <a:r>
              <a:rPr lang="en-US" altLang="ja-JP" b="1" dirty="0">
                <a:solidFill>
                  <a:srgbClr val="C00000"/>
                </a:solidFill>
                <a:latin typeface="メイリオ" panose="020B0604030504040204" pitchFamily="50" charset="-128"/>
                <a:ea typeface="メイリオ" panose="020B0604030504040204" pitchFamily="50" charset="-128"/>
              </a:rPr>
              <a:t>1500</a:t>
            </a:r>
            <a:r>
              <a:rPr lang="ja-JP" altLang="en-US" b="1" dirty="0">
                <a:solidFill>
                  <a:srgbClr val="C00000"/>
                </a:solidFill>
                <a:latin typeface="メイリオ" panose="020B0604030504040204" pitchFamily="50" charset="-128"/>
                <a:ea typeface="メイリオ" panose="020B0604030504040204" pitchFamily="50" charset="-128"/>
              </a:rPr>
              <a:t>円、準加盟校は</a:t>
            </a:r>
            <a:r>
              <a:rPr lang="en-US" altLang="ja-JP" b="1" dirty="0">
                <a:solidFill>
                  <a:srgbClr val="C00000"/>
                </a:solidFill>
                <a:latin typeface="メイリオ" panose="020B0604030504040204" pitchFamily="50" charset="-128"/>
                <a:ea typeface="メイリオ" panose="020B0604030504040204" pitchFamily="50" charset="-128"/>
              </a:rPr>
              <a:t>2000</a:t>
            </a:r>
            <a:r>
              <a:rPr lang="ja-JP" altLang="en-US" b="1" dirty="0">
                <a:solidFill>
                  <a:srgbClr val="C00000"/>
                </a:solidFill>
                <a:latin typeface="メイリオ" panose="020B0604030504040204" pitchFamily="50" charset="-128"/>
                <a:ea typeface="メイリオ" panose="020B0604030504040204" pitchFamily="50" charset="-128"/>
              </a:rPr>
              <a:t>円とする。</a:t>
            </a:r>
            <a:r>
              <a:rPr lang="en-US" altLang="ja-JP" dirty="0">
                <a:latin typeface="メイリオ" panose="020B0604030504040204" pitchFamily="50" charset="-128"/>
                <a:ea typeface="メイリオ" panose="020B0604030504040204" pitchFamily="50" charset="-128"/>
              </a:rPr>
              <a:t>)</a:t>
            </a:r>
          </a:p>
          <a:p>
            <a:pPr>
              <a:spcAft>
                <a:spcPts val="600"/>
              </a:spcAft>
            </a:pPr>
            <a:r>
              <a:rPr lang="ja-JP" altLang="en-US" b="1" dirty="0">
                <a:latin typeface="メイリオ" panose="020B0604030504040204" pitchFamily="50" charset="-128"/>
                <a:ea typeface="メイリオ" panose="020B0604030504040204" pitchFamily="50" charset="-128"/>
              </a:rPr>
              <a:t>　参加費は</a:t>
            </a:r>
            <a:r>
              <a:rPr lang="ja-JP" altLang="en-US" b="1" dirty="0">
                <a:solidFill>
                  <a:srgbClr val="C00000"/>
                </a:solidFill>
                <a:latin typeface="メイリオ" panose="020B0604030504040204" pitchFamily="50" charset="-128"/>
                <a:ea typeface="メイリオ" panose="020B0604030504040204" pitchFamily="50" charset="-128"/>
              </a:rPr>
              <a:t>パート単位</a:t>
            </a:r>
            <a:r>
              <a:rPr lang="ja-JP" altLang="en-US" b="1" dirty="0">
                <a:latin typeface="メイリオ" panose="020B0604030504040204" pitchFamily="50" charset="-128"/>
                <a:ea typeface="メイリオ" panose="020B0604030504040204" pitchFamily="50" charset="-128"/>
              </a:rPr>
              <a:t>でとりまとめ、</a:t>
            </a:r>
            <a:r>
              <a:rPr lang="ja-JP" altLang="en-US" b="1" dirty="0">
                <a:solidFill>
                  <a:srgbClr val="C00000"/>
                </a:solidFill>
                <a:latin typeface="メイリオ" panose="020B0604030504040204" pitchFamily="50" charset="-128"/>
                <a:ea typeface="メイリオ" panose="020B0604030504040204" pitchFamily="50" charset="-128"/>
              </a:rPr>
              <a:t>パートの代表者の方が一括で</a:t>
            </a:r>
            <a:r>
              <a:rPr lang="ja-JP" altLang="en-US" b="1" dirty="0">
                <a:latin typeface="メイリオ" panose="020B0604030504040204" pitchFamily="50" charset="-128"/>
                <a:ea typeface="メイリオ" panose="020B0604030504040204" pitchFamily="50" charset="-128"/>
              </a:rPr>
              <a:t>お振込みください。</a:t>
            </a:r>
            <a:endParaRPr lang="en-US" altLang="ja-JP" b="1"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加盟校費・準加盟校費</a:t>
            </a:r>
            <a:endParaRPr lang="en-US" altLang="ja-JP"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・加盟校費　：</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団体につき </a:t>
            </a:r>
            <a:r>
              <a:rPr lang="en-US" altLang="ja-JP" dirty="0">
                <a:latin typeface="メイリオ" panose="020B0604030504040204" pitchFamily="50" charset="-128"/>
                <a:ea typeface="メイリオ" panose="020B0604030504040204" pitchFamily="50" charset="-128"/>
              </a:rPr>
              <a:t>7,000</a:t>
            </a:r>
            <a:r>
              <a:rPr lang="ja-JP" altLang="en-US" dirty="0">
                <a:latin typeface="メイリオ" panose="020B0604030504040204" pitchFamily="50" charset="-128"/>
                <a:ea typeface="メイリオ" panose="020B0604030504040204" pitchFamily="50" charset="-128"/>
              </a:rPr>
              <a:t>円（大学、ゼミナール連合等）</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・準加盟校費：</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ゼミにつき </a:t>
            </a:r>
            <a:r>
              <a:rPr lang="en-US" altLang="ja-JP" dirty="0">
                <a:latin typeface="メイリオ" panose="020B0604030504040204" pitchFamily="50" charset="-128"/>
                <a:ea typeface="メイリオ" panose="020B0604030504040204" pitchFamily="50" charset="-128"/>
              </a:rPr>
              <a:t>2,000</a:t>
            </a:r>
            <a:r>
              <a:rPr lang="ja-JP" altLang="en-US" dirty="0">
                <a:latin typeface="メイリオ" panose="020B0604030504040204" pitchFamily="50" charset="-128"/>
                <a:ea typeface="メイリオ" panose="020B0604030504040204" pitchFamily="50" charset="-128"/>
              </a:rPr>
              <a:t>円（同ゼミ内で複数チーム出場可）</a:t>
            </a:r>
            <a:endParaRPr lang="en-US" altLang="ja-JP"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00521" y="4573782"/>
            <a:ext cx="11790947" cy="172354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入金確認ができましたら、インナー大会討論部門からメールをお送りいたします。</a:t>
            </a:r>
            <a:r>
              <a:rPr lang="ja-JP" altLang="en-US" b="1" dirty="0">
                <a:latin typeface="メイリオ" panose="020B0604030504040204" pitchFamily="50" charset="-128"/>
                <a:ea typeface="メイリオ" panose="020B0604030504040204" pitchFamily="50" charset="-128"/>
              </a:rPr>
              <a:t>メールが届きましたら、正式に討論部門参加申し込み完了となります。</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参加費、準加盟校費振り込み期間の延期を希望する場合は、インナー大会実行委員会へ必ずご相談ください。</a:t>
            </a:r>
            <a:endParaRPr lang="en-US" altLang="ja-JP" dirty="0">
              <a:latin typeface="メイリオ" panose="020B0604030504040204" pitchFamily="50" charset="-128"/>
              <a:ea typeface="メイリオ" panose="020B0604030504040204" pitchFamily="50" charset="-128"/>
            </a:endParaRPr>
          </a:p>
          <a:p>
            <a:pPr>
              <a:spcBef>
                <a:spcPts val="6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入金確認までに</a:t>
            </a:r>
            <a:r>
              <a:rPr lang="en-US" altLang="ja-JP" sz="2100" b="1" dirty="0">
                <a:solidFill>
                  <a:srgbClr val="C00000"/>
                </a:solidFill>
                <a:latin typeface="メイリオ" panose="020B0604030504040204" pitchFamily="50" charset="-128"/>
                <a:ea typeface="メイリオ" panose="020B0604030504040204" pitchFamily="50" charset="-128"/>
              </a:rPr>
              <a:t>1</a:t>
            </a:r>
            <a:r>
              <a:rPr lang="ja-JP" altLang="en-US" sz="2100" b="1" dirty="0">
                <a:solidFill>
                  <a:srgbClr val="C00000"/>
                </a:solidFill>
                <a:latin typeface="メイリオ" panose="020B0604030504040204" pitchFamily="50" charset="-128"/>
                <a:ea typeface="メイリオ" panose="020B0604030504040204" pitchFamily="50" charset="-128"/>
              </a:rPr>
              <a:t>週間程度お時間をいただきます。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600"/>
              </a:spcBef>
            </a:pPr>
            <a:r>
              <a:rPr lang="ja-JP" altLang="en-US" sz="2100" b="1" dirty="0">
                <a:solidFill>
                  <a:srgbClr val="C00000"/>
                </a:solidFill>
                <a:latin typeface="メイリオ" panose="020B0604030504040204" pitchFamily="50" charset="-128"/>
                <a:ea typeface="メイリオ" panose="020B0604030504040204" pitchFamily="50" charset="-128"/>
              </a:rPr>
              <a:t>　</a:t>
            </a:r>
            <a:r>
              <a:rPr lang="en-US" altLang="ja-JP" sz="2100" b="1" dirty="0">
                <a:solidFill>
                  <a:srgbClr val="C00000"/>
                </a:solidFill>
                <a:latin typeface="メイリオ" panose="020B0604030504040204" pitchFamily="50" charset="-128"/>
                <a:ea typeface="メイリオ" panose="020B0604030504040204" pitchFamily="50" charset="-128"/>
              </a:rPr>
              <a:t>2</a:t>
            </a:r>
            <a:r>
              <a:rPr lang="ja-JP" altLang="en-US" sz="2100" b="1" dirty="0">
                <a:solidFill>
                  <a:srgbClr val="C00000"/>
                </a:solidFill>
                <a:latin typeface="メイリオ" panose="020B0604030504040204" pitchFamily="50" charset="-128"/>
                <a:ea typeface="メイリオ" panose="020B0604030504040204" pitchFamily="50" charset="-128"/>
              </a:rPr>
              <a:t>週間以上経過してもメールが届かない場合、インナー大会討論部門までご連絡ください。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200521" y="6471530"/>
            <a:ext cx="11790947"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詳細は</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7-2. </a:t>
            </a:r>
            <a:r>
              <a:rPr lang="ja-JP" altLang="en-US" b="1" dirty="0">
                <a:latin typeface="メイリオ" panose="020B0604030504040204" pitchFamily="50" charset="-128"/>
                <a:ea typeface="メイリオ" panose="020B0604030504040204" pitchFamily="50" charset="-128"/>
              </a:rPr>
              <a:t>参加費のお支払いについて」「</a:t>
            </a:r>
            <a:r>
              <a:rPr lang="en-US" altLang="ja-JP" b="1" dirty="0">
                <a:latin typeface="メイリオ" panose="020B0604030504040204" pitchFamily="50" charset="-128"/>
                <a:ea typeface="メイリオ" panose="020B0604030504040204" pitchFamily="50" charset="-128"/>
              </a:rPr>
              <a:t>7-3. </a:t>
            </a:r>
            <a:r>
              <a:rPr lang="ja-JP" altLang="en-US" b="1" dirty="0">
                <a:latin typeface="メイリオ" panose="020B0604030504040204" pitchFamily="50" charset="-128"/>
                <a:ea typeface="メイリオ" panose="020B0604030504040204" pitchFamily="50" charset="-128"/>
              </a:rPr>
              <a:t>準加盟校費のお支払いについて」</a:t>
            </a:r>
            <a:r>
              <a:rPr lang="ja-JP" altLang="en-US" dirty="0">
                <a:latin typeface="メイリオ" panose="020B0604030504040204" pitchFamily="50" charset="-128"/>
                <a:ea typeface="メイリオ" panose="020B0604030504040204" pitchFamily="50" charset="-128"/>
              </a:rPr>
              <a:t>をご覧ください。</a:t>
            </a:r>
          </a:p>
        </p:txBody>
      </p:sp>
      <p:sp>
        <p:nvSpPr>
          <p:cNvPr id="12"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16</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33302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1790941"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a:t>
              </a:r>
              <a:r>
                <a:rPr lang="ja-JP" altLang="en-US" sz="3600">
                  <a:latin typeface="メイリオ" panose="020B0604030504040204" pitchFamily="50" charset="-128"/>
                  <a:ea typeface="メイリオ" panose="020B0604030504040204" pitchFamily="50" charset="-128"/>
                </a:rPr>
                <a:t>スケジュール　</a:t>
              </a:r>
              <a:endParaRPr lang="ja-JP" altLang="en-US" sz="3200" b="1" dirty="0">
                <a:latin typeface="メイリオ" panose="020B0604030504040204" pitchFamily="50" charset="-128"/>
                <a:ea typeface="メイリオ" panose="020B0604030504040204" pitchFamily="50" charset="-128"/>
              </a:endParaRPr>
            </a:p>
          </p:txBody>
        </p:sp>
      </p:grpSp>
      <p:sp>
        <p:nvSpPr>
          <p:cNvPr id="14" name="角丸四角形 13"/>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altLang="ja-JP" sz="3400" b="1" dirty="0">
                <a:solidFill>
                  <a:schemeClr val="tx1"/>
                </a:solidFill>
                <a:latin typeface="メイリオ" panose="020B0604030504040204" pitchFamily="50" charset="-128"/>
                <a:ea typeface="メイリオ" panose="020B0604030504040204" pitchFamily="50" charset="-128"/>
              </a:rPr>
              <a:t>10/29</a:t>
            </a:r>
            <a:r>
              <a:rPr lang="ja-JP" altLang="en-US" sz="3400" b="1" dirty="0">
                <a:solidFill>
                  <a:schemeClr val="tx1"/>
                </a:solidFill>
                <a:latin typeface="メイリオ" panose="020B0604030504040204" pitchFamily="50" charset="-128"/>
                <a:ea typeface="メイリオ" panose="020B0604030504040204" pitchFamily="50" charset="-128"/>
              </a:rPr>
              <a:t>　アプローチ会議（オンライン開催）</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00520" y="2192661"/>
            <a:ext cx="11790947" cy="647421"/>
          </a:xfrm>
          <a:prstGeom prst="rect">
            <a:avLst/>
          </a:prstGeom>
          <a:noFill/>
        </p:spPr>
        <p:txBody>
          <a:bodyPr wrap="square" bIns="46800"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　実行委員会が分科会ごとに発行するミーティング</a:t>
            </a:r>
            <a:r>
              <a:rPr lang="en-US" altLang="ja-JP" dirty="0">
                <a:latin typeface="メイリオ" panose="020B0604030504040204" pitchFamily="50" charset="-128"/>
                <a:ea typeface="メイリオ" panose="020B0604030504040204" pitchFamily="50" charset="-128"/>
              </a:rPr>
              <a:t>ID</a:t>
            </a:r>
            <a:r>
              <a:rPr lang="ja-JP" altLang="en-US" dirty="0">
                <a:latin typeface="メイリオ" panose="020B0604030504040204" pitchFamily="50" charset="-128"/>
                <a:ea typeface="メイリオ" panose="020B0604030504040204" pitchFamily="50" charset="-128"/>
              </a:rPr>
              <a:t>・パスワードを割り当て、インターネットに接続された</a:t>
            </a:r>
            <a:r>
              <a:rPr lang="en-US" altLang="ja-JP" dirty="0">
                <a:latin typeface="メイリオ" panose="020B0604030504040204" pitchFamily="50" charset="-128"/>
                <a:ea typeface="メイリオ" panose="020B0604030504040204" pitchFamily="50" charset="-128"/>
              </a:rPr>
              <a:t>PC</a:t>
            </a:r>
            <a:r>
              <a:rPr lang="ja-JP" altLang="en-US" dirty="0">
                <a:latin typeface="メイリオ" panose="020B0604030504040204" pitchFamily="50" charset="-128"/>
                <a:ea typeface="メイリオ" panose="020B0604030504040204" pitchFamily="50" charset="-128"/>
              </a:rPr>
              <a:t>・スマートフォン等の個人デバイスよりご参加ください。</a:t>
            </a:r>
            <a:endParaRPr lang="en-US" altLang="ja-JP"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00517" y="4606788"/>
            <a:ext cx="11790947" cy="924420"/>
          </a:xfrm>
          <a:prstGeom prst="rect">
            <a:avLst/>
          </a:prstGeom>
          <a:noFill/>
        </p:spPr>
        <p:txBody>
          <a:bodyPr wrap="square" bIns="46800"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　遅刻欠席の連絡を行うため、</a:t>
            </a:r>
            <a:r>
              <a:rPr lang="en-US" altLang="ja-JP"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Google</a:t>
            </a:r>
            <a:r>
              <a:rPr lang="ja-JP" altLang="en-US" b="1" dirty="0">
                <a:latin typeface="メイリオ" panose="020B0604030504040204" pitchFamily="50" charset="-128"/>
                <a:ea typeface="メイリオ" panose="020B0604030504040204" pitchFamily="50" charset="-128"/>
              </a:rPr>
              <a:t>が提供するアプリケーション「</a:t>
            </a:r>
            <a:r>
              <a:rPr lang="en-US" altLang="ja-JP" b="1" dirty="0">
                <a:latin typeface="メイリオ" panose="020B0604030504040204" pitchFamily="50" charset="-128"/>
                <a:ea typeface="メイリオ" panose="020B0604030504040204" pitchFamily="50" charset="-128"/>
              </a:rPr>
              <a:t>Classroom</a:t>
            </a:r>
            <a:r>
              <a:rPr lang="ja-JP" altLang="en-US" b="1" dirty="0">
                <a:latin typeface="メイリオ" panose="020B0604030504040204" pitchFamily="50" charset="-128"/>
                <a:ea typeface="メイリオ" panose="020B0604030504040204" pitchFamily="50" charset="-128"/>
              </a:rPr>
              <a:t>」に、</a:t>
            </a:r>
            <a:r>
              <a:rPr lang="ja-JP" altLang="en-US" b="1" dirty="0">
                <a:solidFill>
                  <a:srgbClr val="C00000"/>
                </a:solidFill>
                <a:latin typeface="メイリオ" panose="020B0604030504040204" pitchFamily="50" charset="-128"/>
                <a:ea typeface="メイリオ" panose="020B0604030504040204" pitchFamily="50" charset="-128"/>
              </a:rPr>
              <a:t>議長団・助言講師を含めた分科会メンバー全員がご自身の分科会のクラスをご登録ください</a:t>
            </a:r>
            <a:r>
              <a:rPr lang="ja-JP" altLang="en-US" dirty="0">
                <a:latin typeface="メイリオ" panose="020B0604030504040204" pitchFamily="50" charset="-128"/>
                <a:ea typeface="メイリオ" panose="020B0604030504040204" pitchFamily="50" charset="-128"/>
              </a:rPr>
              <a:t>。他分科会のクラスをご登録いただかないようご注意ください。</a:t>
            </a:r>
            <a:endParaRPr lang="en-US" altLang="ja-JP"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E3219FE6-578D-42D5-AA6A-166AE242EFFF}"/>
              </a:ext>
            </a:extLst>
          </p:cNvPr>
          <p:cNvSpPr txBox="1"/>
          <p:nvPr/>
        </p:nvSpPr>
        <p:spPr>
          <a:xfrm>
            <a:off x="271639" y="3000874"/>
            <a:ext cx="11790947" cy="369332"/>
          </a:xfrm>
          <a:prstGeom prst="rect">
            <a:avLst/>
          </a:prstGeom>
          <a:noFill/>
        </p:spPr>
        <p:txBody>
          <a:bodyPr wrap="square" rtlCol="0">
            <a:spAutoFit/>
          </a:bodyPr>
          <a:lstStyle/>
          <a:p>
            <a:r>
              <a:rPr lang="en-US" altLang="ja-JP" dirty="0">
                <a:latin typeface="メイリオ" panose="020B0604030504040204" pitchFamily="50" charset="-128"/>
                <a:ea typeface="メイリオ" panose="020B0604030504040204" pitchFamily="50" charset="-128"/>
              </a:rPr>
              <a:t>※Zoom</a:t>
            </a:r>
            <a:r>
              <a:rPr lang="ja-JP" altLang="en-US" dirty="0">
                <a:latin typeface="メイリオ" panose="020B0604030504040204" pitchFamily="50" charset="-128"/>
                <a:ea typeface="メイリオ" panose="020B0604030504040204" pitchFamily="50" charset="-128"/>
              </a:rPr>
              <a:t>の接続環境は</a:t>
            </a:r>
            <a:r>
              <a:rPr lang="en-US" altLang="ja-JP" dirty="0">
                <a:latin typeface="メイリオ" panose="020B0604030504040204" pitchFamily="50" charset="-128"/>
                <a:ea typeface="メイリオ" panose="020B0604030504040204" pitchFamily="50" charset="-128"/>
              </a:rPr>
              <a:t>【PC】【</a:t>
            </a:r>
            <a:r>
              <a:rPr lang="ja-JP" altLang="en-US" dirty="0">
                <a:latin typeface="メイリオ" panose="020B0604030504040204" pitchFamily="50" charset="-128"/>
                <a:ea typeface="メイリオ" panose="020B0604030504040204" pitchFamily="50" charset="-128"/>
              </a:rPr>
              <a:t>有線または</a:t>
            </a:r>
            <a:r>
              <a:rPr lang="en-US" altLang="ja-JP" dirty="0">
                <a:latin typeface="メイリオ" panose="020B0604030504040204" pitchFamily="50" charset="-128"/>
                <a:ea typeface="メイリオ" panose="020B0604030504040204" pitchFamily="50" charset="-128"/>
              </a:rPr>
              <a:t>Wi-Fi</a:t>
            </a:r>
            <a:r>
              <a:rPr lang="ja-JP" altLang="en-US" dirty="0">
                <a:latin typeface="メイリオ" panose="020B0604030504040204" pitchFamily="50" charset="-128"/>
                <a:ea typeface="メイリオ" panose="020B0604030504040204" pitchFamily="50" charset="-128"/>
              </a:rPr>
              <a:t>のインターネット環境</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推奨です。</a:t>
            </a:r>
            <a:endParaRPr lang="en-US" altLang="ja-JP" dirty="0">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C3BCEB1C-222C-442E-B16C-4AD0BA9A3E69}"/>
              </a:ext>
            </a:extLst>
          </p:cNvPr>
          <p:cNvSpPr txBox="1"/>
          <p:nvPr/>
        </p:nvSpPr>
        <p:spPr>
          <a:xfrm>
            <a:off x="200518" y="3530998"/>
            <a:ext cx="11790947" cy="923330"/>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PC</a:t>
            </a:r>
            <a:r>
              <a:rPr lang="ja-JP" altLang="en-US" dirty="0">
                <a:latin typeface="メイリオ" panose="020B0604030504040204" pitchFamily="50" charset="-128"/>
                <a:ea typeface="メイリオ" panose="020B0604030504040204" pitchFamily="50" charset="-128"/>
              </a:rPr>
              <a:t>接続の場合、</a:t>
            </a:r>
            <a:r>
              <a:rPr lang="en-US" altLang="ja-JP" dirty="0">
                <a:latin typeface="メイリオ" panose="020B0604030504040204" pitchFamily="50" charset="-128"/>
                <a:ea typeface="メイリオ" panose="020B0604030504040204" pitchFamily="50" charset="-128"/>
              </a:rPr>
              <a:t>Zoom</a:t>
            </a:r>
            <a:r>
              <a:rPr lang="ja-JP" altLang="en-US" dirty="0">
                <a:latin typeface="メイリオ" panose="020B0604030504040204" pitchFamily="50" charset="-128"/>
                <a:ea typeface="メイリオ" panose="020B0604030504040204" pitchFamily="50" charset="-128"/>
              </a:rPr>
              <a:t>のアプリをインストールすることなく招待</a:t>
            </a:r>
            <a:r>
              <a:rPr lang="en-US" altLang="ja-JP" dirty="0">
                <a:latin typeface="メイリオ" panose="020B0604030504040204" pitchFamily="50" charset="-128"/>
                <a:ea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rPr>
              <a:t>からご参加いただくことも可能ですが、</a:t>
            </a:r>
            <a:r>
              <a:rPr lang="ja-JP" altLang="en-US" b="1" dirty="0">
                <a:latin typeface="メイリオ" panose="020B0604030504040204" pitchFamily="50" charset="-128"/>
                <a:ea typeface="メイリオ" panose="020B0604030504040204" pitchFamily="50" charset="-128"/>
              </a:rPr>
              <a:t>インターネット回線の安全性などの観点から事前にアプリをインストールしていただくことをお勧めいたします</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参考：</a:t>
            </a:r>
            <a:r>
              <a:rPr lang="en-US" altLang="ja-JP" dirty="0">
                <a:latin typeface="メイリオ" panose="020B0604030504040204" pitchFamily="50" charset="-128"/>
                <a:ea typeface="メイリオ" panose="020B0604030504040204" pitchFamily="50" charset="-128"/>
              </a:rPr>
              <a:t>Zoom</a:t>
            </a:r>
            <a:r>
              <a:rPr lang="ja-JP" altLang="en-US" dirty="0">
                <a:latin typeface="メイリオ" panose="020B0604030504040204" pitchFamily="50" charset="-128"/>
                <a:ea typeface="メイリオ" panose="020B0604030504040204" pitchFamily="50" charset="-128"/>
              </a:rPr>
              <a:t>ダウンロードページ（ </a:t>
            </a:r>
            <a:r>
              <a:rPr lang="en-US" altLang="ja-JP" dirty="0">
                <a:latin typeface="メイリオ" panose="020B0604030504040204" pitchFamily="50" charset="-128"/>
                <a:ea typeface="メイリオ" panose="020B0604030504040204" pitchFamily="50" charset="-128"/>
              </a:rPr>
              <a:t>https://zoom.us/</a:t>
            </a:r>
            <a:r>
              <a:rPr lang="ja-JP" altLang="en-US" dirty="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p:txBody>
      </p:sp>
      <p:grpSp>
        <p:nvGrpSpPr>
          <p:cNvPr id="21" name="グループ化 20">
            <a:extLst>
              <a:ext uri="{FF2B5EF4-FFF2-40B4-BE49-F238E27FC236}">
                <a16:creationId xmlns:a16="http://schemas.microsoft.com/office/drawing/2014/main" id="{C31E56B5-4625-4B90-92C4-4BD42B1449AA}"/>
              </a:ext>
            </a:extLst>
          </p:cNvPr>
          <p:cNvGrpSpPr/>
          <p:nvPr/>
        </p:nvGrpSpPr>
        <p:grpSpPr>
          <a:xfrm>
            <a:off x="10489398" y="5159930"/>
            <a:ext cx="1692442" cy="1698070"/>
            <a:chOff x="10499558" y="5173400"/>
            <a:chExt cx="1692442" cy="1698070"/>
          </a:xfrm>
        </p:grpSpPr>
        <p:sp>
          <p:nvSpPr>
            <p:cNvPr id="22" name="正方形/長方形 21">
              <a:extLst>
                <a:ext uri="{FF2B5EF4-FFF2-40B4-BE49-F238E27FC236}">
                  <a16:creationId xmlns:a16="http://schemas.microsoft.com/office/drawing/2014/main" id="{7B9AA791-58DC-4547-B00B-6458B386F25D}"/>
                </a:ext>
              </a:extLst>
            </p:cNvPr>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a:extLst>
                <a:ext uri="{FF2B5EF4-FFF2-40B4-BE49-F238E27FC236}">
                  <a16:creationId xmlns:a16="http://schemas.microsoft.com/office/drawing/2014/main" id="{556DD9C4-A62F-45C2-8713-50A22D241297}"/>
                </a:ext>
              </a:extLst>
            </p:cNvPr>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a:extLst>
                <a:ext uri="{FF2B5EF4-FFF2-40B4-BE49-F238E27FC236}">
                  <a16:creationId xmlns:a16="http://schemas.microsoft.com/office/drawing/2014/main" id="{7AA11404-ABA6-4F73-AEFB-D13B73F991C8}"/>
                </a:ext>
              </a:extLst>
            </p:cNvPr>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a:extLst>
                <a:ext uri="{FF2B5EF4-FFF2-40B4-BE49-F238E27FC236}">
                  <a16:creationId xmlns:a16="http://schemas.microsoft.com/office/drawing/2014/main" id="{71EC2F29-D2B3-40C9-8475-2C358F502451}"/>
                </a:ext>
              </a:extLst>
            </p:cNvPr>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6" name="スライド番号プレースホルダー 1">
            <a:extLst>
              <a:ext uri="{FF2B5EF4-FFF2-40B4-BE49-F238E27FC236}">
                <a16:creationId xmlns:a16="http://schemas.microsoft.com/office/drawing/2014/main" id="{12AE433C-1A19-47DD-99AA-832D6A32FF98}"/>
              </a:ext>
            </a:extLst>
          </p:cNvPr>
          <p:cNvSpPr txBox="1">
            <a:spLocks/>
          </p:cNvSpPr>
          <p:nvPr/>
        </p:nvSpPr>
        <p:spPr>
          <a:xfrm>
            <a:off x="9429931" y="647839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17</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37262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1790941"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a:t>
              </a:r>
              <a:r>
                <a:rPr lang="ja-JP" altLang="en-US" sz="3600">
                  <a:latin typeface="メイリオ" panose="020B0604030504040204" pitchFamily="50" charset="-128"/>
                  <a:ea typeface="メイリオ" panose="020B0604030504040204" pitchFamily="50" charset="-128"/>
                </a:rPr>
                <a:t>スケジュール　</a:t>
              </a:r>
              <a:endParaRPr lang="ja-JP" altLang="en-US" sz="3200" b="1" dirty="0">
                <a:latin typeface="メイリオ" panose="020B0604030504040204" pitchFamily="50" charset="-128"/>
                <a:ea typeface="メイリオ" panose="020B0604030504040204" pitchFamily="50" charset="-128"/>
              </a:endParaRPr>
            </a:p>
          </p:txBody>
        </p:sp>
      </p:grpSp>
      <p:sp>
        <p:nvSpPr>
          <p:cNvPr id="14" name="角丸四角形 13"/>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altLang="ja-JP" sz="3400" b="1" dirty="0">
                <a:solidFill>
                  <a:schemeClr val="tx1"/>
                </a:solidFill>
                <a:latin typeface="メイリオ" panose="020B0604030504040204" pitchFamily="50" charset="-128"/>
                <a:ea typeface="メイリオ" panose="020B0604030504040204" pitchFamily="50" charset="-128"/>
              </a:rPr>
              <a:t>10/29</a:t>
            </a:r>
            <a:r>
              <a:rPr lang="ja-JP" altLang="en-US" sz="3400" b="1" dirty="0">
                <a:solidFill>
                  <a:schemeClr val="tx1"/>
                </a:solidFill>
                <a:latin typeface="メイリオ" panose="020B0604030504040204" pitchFamily="50" charset="-128"/>
                <a:ea typeface="メイリオ" panose="020B0604030504040204" pitchFamily="50" charset="-128"/>
              </a:rPr>
              <a:t>　アプローチ会議（オンライン開催）</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11"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18</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3D83B579-4231-497A-874E-AA9574625A68}"/>
              </a:ext>
            </a:extLst>
          </p:cNvPr>
          <p:cNvSpPr txBox="1"/>
          <p:nvPr/>
        </p:nvSpPr>
        <p:spPr>
          <a:xfrm>
            <a:off x="200519" y="5962471"/>
            <a:ext cx="11790947" cy="646331"/>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オンライン開催についての詳細は、「討論部門オンライン開催について」を別途ご確認いただきますようお願いいたします</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0AF8B755-208A-4DE0-A576-A20667A06E68}"/>
              </a:ext>
            </a:extLst>
          </p:cNvPr>
          <p:cNvSpPr txBox="1"/>
          <p:nvPr/>
        </p:nvSpPr>
        <p:spPr>
          <a:xfrm>
            <a:off x="200519" y="4675980"/>
            <a:ext cx="11790947" cy="120032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新型コロナウイルス感染防止の観点から、アプローチ会議は参加者の皆様及び議長団・助言講師の皆様には</a:t>
            </a:r>
            <a:r>
              <a:rPr lang="ja-JP" altLang="en-US" b="1" dirty="0">
                <a:latin typeface="メイリオ" panose="020B0604030504040204" pitchFamily="50" charset="-128"/>
                <a:ea typeface="メイリオ" panose="020B0604030504040204" pitchFamily="50" charset="-128"/>
              </a:rPr>
              <a:t>ご自宅、あるいは各所属大学等の施設からのご参加</a:t>
            </a:r>
            <a:r>
              <a:rPr lang="ja-JP" altLang="en-US" dirty="0">
                <a:latin typeface="メイリオ" panose="020B0604030504040204" pitchFamily="50" charset="-128"/>
                <a:ea typeface="メイリオ" panose="020B0604030504040204" pitchFamily="50" charset="-128"/>
              </a:rPr>
              <a:t>とさせていただきます。所属大学等の施設を利用する場合には、実行委員会で手配はいたしかねます。皆様の健康・安全面を第一に、各自で利用が可能かご確認ください。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なお、</a:t>
            </a:r>
            <a:r>
              <a:rPr lang="ja-JP" altLang="en-US" b="1" dirty="0">
                <a:solidFill>
                  <a:srgbClr val="C00000"/>
                </a:solidFill>
                <a:latin typeface="メイリオ" panose="020B0604030504040204" pitchFamily="50" charset="-128"/>
                <a:ea typeface="メイリオ" panose="020B0604030504040204" pitchFamily="50" charset="-128"/>
              </a:rPr>
              <a:t>東洋大学へのご来校並びに構内への立ち入りにつきましては、固くお断りさせていただきます</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8313E160-32F3-41F1-A81E-7AE66FFA7856}"/>
              </a:ext>
            </a:extLst>
          </p:cNvPr>
          <p:cNvSpPr txBox="1"/>
          <p:nvPr/>
        </p:nvSpPr>
        <p:spPr>
          <a:xfrm>
            <a:off x="200520" y="2186122"/>
            <a:ext cx="11790947" cy="1278363"/>
          </a:xfrm>
          <a:prstGeom prst="rect">
            <a:avLst/>
          </a:prstGeom>
          <a:noFill/>
        </p:spPr>
        <p:txBody>
          <a:bodyPr wrap="square" bIns="46800"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　論文・集約論文、質問書・回答書交換後の不明点、インナー大会本番の論点内容を確認し、当日のタイムスケジュールを作成してください。アプローチ会議後、</a:t>
            </a:r>
            <a:r>
              <a:rPr lang="ja-JP" altLang="en-US" b="1" dirty="0">
                <a:solidFill>
                  <a:srgbClr val="C00000"/>
                </a:solidFill>
                <a:latin typeface="メイリオ" panose="020B0604030504040204" pitchFamily="50" charset="-128"/>
                <a:ea typeface="メイリオ" panose="020B0604030504040204" pitchFamily="50" charset="-128"/>
              </a:rPr>
              <a:t>作成していただいた資料は</a:t>
            </a:r>
            <a:r>
              <a:rPr lang="en-US" altLang="ja-JP" b="1" dirty="0">
                <a:solidFill>
                  <a:srgbClr val="C00000"/>
                </a:solidFill>
                <a:latin typeface="メイリオ" panose="020B0604030504040204" pitchFamily="50" charset="-128"/>
                <a:ea typeface="メイリオ" panose="020B0604030504040204" pitchFamily="50" charset="-128"/>
              </a:rPr>
              <a:t>11/6</a:t>
            </a:r>
            <a:r>
              <a:rPr lang="ja-JP" altLang="en-US" b="1" dirty="0">
                <a:solidFill>
                  <a:srgbClr val="C00000"/>
                </a:solidFill>
                <a:latin typeface="メイリオ" panose="020B0604030504040204" pitchFamily="50" charset="-128"/>
                <a:ea typeface="メイリオ" panose="020B0604030504040204" pitchFamily="50" charset="-128"/>
              </a:rPr>
              <a:t>までに討論部門にご提出ください</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a:spcAft>
                <a:spcPts val="600"/>
              </a:spcAft>
            </a:pPr>
            <a:r>
              <a:rPr lang="ja-JP" altLang="en-US" dirty="0">
                <a:latin typeface="メイリオ" panose="020B0604030504040204" pitchFamily="50" charset="-128"/>
                <a:ea typeface="メイリオ" panose="020B0604030504040204" pitchFamily="50" charset="-128"/>
              </a:rPr>
              <a:t>　また、</a:t>
            </a:r>
            <a:r>
              <a:rPr lang="ja-JP" altLang="en-US" b="1" dirty="0">
                <a:solidFill>
                  <a:srgbClr val="C00000"/>
                </a:solidFill>
                <a:latin typeface="メイリオ" panose="020B0604030504040204" pitchFamily="50" charset="-128"/>
                <a:ea typeface="メイリオ" panose="020B0604030504040204" pitchFamily="50" charset="-128"/>
              </a:rPr>
              <a:t>討論の進め方について分科会内でご確認くださいますようお願いいたします</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1A4E935F-77C2-4B09-874D-7FCC03D3754B}"/>
              </a:ext>
            </a:extLst>
          </p:cNvPr>
          <p:cNvSpPr txBox="1"/>
          <p:nvPr/>
        </p:nvSpPr>
        <p:spPr>
          <a:xfrm>
            <a:off x="279133" y="3750108"/>
            <a:ext cx="11790947" cy="647421"/>
          </a:xfrm>
          <a:prstGeom prst="rect">
            <a:avLst/>
          </a:prstGeom>
          <a:noFill/>
        </p:spPr>
        <p:txBody>
          <a:bodyPr wrap="square" bIns="46800"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　インナー大会本番に向け、最終確認を行います。本番の流れを決定する重要な会議になりますので、</a:t>
            </a:r>
            <a:r>
              <a:rPr lang="ja-JP" altLang="en-US" b="1" dirty="0">
                <a:solidFill>
                  <a:srgbClr val="C00000"/>
                </a:solidFill>
                <a:latin typeface="メイリオ" panose="020B0604030504040204" pitchFamily="50" charset="-128"/>
                <a:ea typeface="メイリオ" panose="020B0604030504040204" pitchFamily="50" charset="-128"/>
              </a:rPr>
              <a:t>参加者・議長団全員がご参加ください</a:t>
            </a:r>
            <a:r>
              <a:rPr lang="ja-JP" altLang="en-US" dirty="0">
                <a:latin typeface="メイリオ" panose="020B0604030504040204" pitchFamily="50" charset="-128"/>
                <a:ea typeface="メイリオ" panose="020B0604030504040204" pitchFamily="50" charset="-128"/>
              </a:rPr>
              <a:t>。なお、</a:t>
            </a:r>
            <a:r>
              <a:rPr lang="ja-JP" altLang="en-US" b="1" dirty="0">
                <a:latin typeface="メイリオ" panose="020B0604030504040204" pitchFamily="50" charset="-128"/>
                <a:ea typeface="メイリオ" panose="020B0604030504040204" pitchFamily="50" charset="-128"/>
              </a:rPr>
              <a:t>助言講師は参加は必須ではございません</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4582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10499558" y="5173400"/>
            <a:ext cx="1692442" cy="1698070"/>
            <a:chOff x="10499558" y="5173400"/>
            <a:chExt cx="1692442" cy="1698070"/>
          </a:xfrm>
        </p:grpSpPr>
        <p:sp>
          <p:nvSpPr>
            <p:cNvPr id="16" name="正方形/長方形 15"/>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1790941"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a:t>
              </a:r>
              <a:r>
                <a:rPr lang="ja-JP" altLang="en-US" sz="3600">
                  <a:latin typeface="メイリオ" panose="020B0604030504040204" pitchFamily="50" charset="-128"/>
                  <a:ea typeface="メイリオ" panose="020B0604030504040204" pitchFamily="50" charset="-128"/>
                </a:rPr>
                <a:t>スケジュール　</a:t>
              </a:r>
              <a:endParaRPr lang="ja-JP" altLang="en-US" sz="3200" b="1" dirty="0">
                <a:latin typeface="メイリオ" panose="020B0604030504040204" pitchFamily="50" charset="-128"/>
                <a:ea typeface="メイリオ" panose="020B0604030504040204" pitchFamily="50" charset="-128"/>
              </a:endParaRPr>
            </a:p>
          </p:txBody>
        </p:sp>
      </p:grpSp>
      <p:sp>
        <p:nvSpPr>
          <p:cNvPr id="14" name="角丸四角形 13"/>
          <p:cNvSpPr/>
          <p:nvPr/>
        </p:nvSpPr>
        <p:spPr>
          <a:xfrm>
            <a:off x="200526"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altLang="ja-JP" sz="3400" b="1" dirty="0">
                <a:solidFill>
                  <a:schemeClr val="tx1"/>
                </a:solidFill>
                <a:latin typeface="メイリオ" panose="020B0604030504040204" pitchFamily="50" charset="-128"/>
                <a:ea typeface="メイリオ" panose="020B0604030504040204" pitchFamily="50" charset="-128"/>
              </a:rPr>
              <a:t>11/26</a:t>
            </a:r>
            <a:r>
              <a:rPr lang="ja-JP" altLang="en-US" sz="3400" b="1" dirty="0">
                <a:solidFill>
                  <a:schemeClr val="tx1"/>
                </a:solidFill>
                <a:latin typeface="メイリオ" panose="020B0604030504040204" pitchFamily="50" charset="-128"/>
                <a:ea typeface="メイリオ" panose="020B0604030504040204" pitchFamily="50" charset="-128"/>
              </a:rPr>
              <a:t>　インナー大会本番（対面開催）</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00526" y="2111606"/>
            <a:ext cx="11790947" cy="1278363"/>
          </a:xfrm>
          <a:prstGeom prst="rect">
            <a:avLst/>
          </a:prstGeom>
          <a:noFill/>
        </p:spPr>
        <p:txBody>
          <a:bodyPr wrap="square" bIns="46800"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　討論時間は、最小</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時間</a:t>
            </a:r>
            <a:r>
              <a:rPr lang="en-US" altLang="ja-JP" dirty="0">
                <a:latin typeface="メイリオ" panose="020B0604030504040204" pitchFamily="50" charset="-128"/>
                <a:ea typeface="メイリオ" panose="020B0604030504040204" pitchFamily="50" charset="-128"/>
              </a:rPr>
              <a:t>30</a:t>
            </a:r>
            <a:r>
              <a:rPr lang="ja-JP" altLang="en-US" dirty="0">
                <a:latin typeface="メイリオ" panose="020B0604030504040204" pitchFamily="50" charset="-128"/>
                <a:ea typeface="メイリオ" panose="020B0604030504040204" pitchFamily="50" charset="-128"/>
              </a:rPr>
              <a:t>分、最大</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時間となっております。</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時間</a:t>
            </a:r>
            <a:r>
              <a:rPr lang="en-US" altLang="ja-JP" dirty="0">
                <a:latin typeface="メイリオ" panose="020B0604030504040204" pitchFamily="50" charset="-128"/>
                <a:ea typeface="メイリオ" panose="020B0604030504040204" pitchFamily="50" charset="-128"/>
              </a:rPr>
              <a:t>30</a:t>
            </a:r>
            <a:r>
              <a:rPr lang="ja-JP" altLang="en-US" dirty="0">
                <a:latin typeface="メイリオ" panose="020B0604030504040204" pitchFamily="50" charset="-128"/>
                <a:ea typeface="メイリオ" panose="020B0604030504040204" pitchFamily="50" charset="-128"/>
              </a:rPr>
              <a:t>分以上の議論をお願いいたします。また、アプローチ会議で決定したタイムスケジュールをもとに進め、時間内に議論を終えられるようにしてください。</a:t>
            </a:r>
            <a:endParaRPr lang="en-US" altLang="ja-JP" dirty="0">
              <a:latin typeface="メイリオ" panose="020B0604030504040204" pitchFamily="50" charset="-128"/>
              <a:ea typeface="メイリオ" panose="020B0604030504040204" pitchFamily="50" charset="-128"/>
            </a:endParaRPr>
          </a:p>
          <a:p>
            <a:pPr>
              <a:spcAft>
                <a:spcPts val="600"/>
              </a:spcAft>
            </a:pPr>
            <a:r>
              <a:rPr lang="en-US" altLang="ja-JP" b="1" dirty="0">
                <a:solidFill>
                  <a:srgbClr val="C00000"/>
                </a:solidFill>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電車の遅延や遅刻等により討論開始時間が遅れた場合でも、討論時間の延長等はいたしません。遅れずに余裕をもってご参加ください。</a:t>
            </a:r>
            <a:endParaRPr lang="en-US" altLang="ja-JP" b="1" dirty="0">
              <a:solidFill>
                <a:srgbClr val="C00000"/>
              </a:solidFill>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200521" y="3528395"/>
            <a:ext cx="11790947" cy="647421"/>
          </a:xfrm>
          <a:prstGeom prst="rect">
            <a:avLst/>
          </a:prstGeom>
          <a:noFill/>
        </p:spPr>
        <p:txBody>
          <a:bodyPr wrap="square" bIns="46800"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11/6</a:t>
            </a:r>
            <a:r>
              <a:rPr lang="ja-JP" altLang="en-US" dirty="0">
                <a:latin typeface="メイリオ" panose="020B0604030504040204" pitchFamily="50" charset="-128"/>
                <a:ea typeface="メイリオ" panose="020B0604030504040204" pitchFamily="50" charset="-128"/>
              </a:rPr>
              <a:t>までに助言講師へインナー大会本番で使用する論文・集約論文をお渡しください。（事前に論文内容を把握していただくためです。）</a:t>
            </a:r>
            <a:endParaRPr lang="en-US" altLang="ja-JP" dirty="0">
              <a:latin typeface="メイリオ" panose="020B0604030504040204" pitchFamily="50" charset="-128"/>
              <a:ea typeface="メイリオ" panose="020B0604030504040204" pitchFamily="50" charset="-128"/>
            </a:endParaRPr>
          </a:p>
        </p:txBody>
      </p:sp>
      <p:sp>
        <p:nvSpPr>
          <p:cNvPr id="11"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19</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9453A067-1317-4ECE-94F3-51A2D4994DDC}"/>
              </a:ext>
            </a:extLst>
          </p:cNvPr>
          <p:cNvSpPr txBox="1"/>
          <p:nvPr/>
        </p:nvSpPr>
        <p:spPr>
          <a:xfrm>
            <a:off x="111607" y="4331244"/>
            <a:ext cx="11790947" cy="1278363"/>
          </a:xfrm>
          <a:prstGeom prst="rect">
            <a:avLst/>
          </a:prstGeom>
          <a:noFill/>
        </p:spPr>
        <p:txBody>
          <a:bodyPr wrap="square" bIns="46800"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　</a:t>
            </a:r>
            <a:r>
              <a:rPr lang="ja-JP" altLang="en-US" b="1" dirty="0">
                <a:solidFill>
                  <a:srgbClr val="C00000"/>
                </a:solidFill>
                <a:latin typeface="メイリオ" panose="020B0604030504040204" pitchFamily="50" charset="-128"/>
                <a:ea typeface="メイリオ" panose="020B0604030504040204" pitchFamily="50" charset="-128"/>
              </a:rPr>
              <a:t>「論文・集約論文」等の資料は各パートで事前に印刷してお持ちください。</a:t>
            </a:r>
            <a:r>
              <a:rPr lang="ja-JP" altLang="en-US" dirty="0">
                <a:latin typeface="メイリオ" panose="020B0604030504040204" pitchFamily="50" charset="-128"/>
                <a:ea typeface="メイリオ" panose="020B0604030504040204" pitchFamily="50" charset="-128"/>
              </a:rPr>
              <a:t>実行委員会が印刷することはございません。印刷を忘れた場合は、会場にある印刷機をご利用ください。ただし、</a:t>
            </a:r>
            <a:r>
              <a:rPr lang="ja-JP" altLang="en-US" b="1" dirty="0">
                <a:solidFill>
                  <a:srgbClr val="C00000"/>
                </a:solidFill>
                <a:latin typeface="メイリオ" panose="020B0604030504040204" pitchFamily="50" charset="-128"/>
                <a:ea typeface="メイリオ" panose="020B0604030504040204" pitchFamily="50" charset="-128"/>
              </a:rPr>
              <a:t>印刷にかかる代金は自己負担となります</a:t>
            </a:r>
            <a:r>
              <a:rPr lang="ja-JP" altLang="en-US" dirty="0">
                <a:latin typeface="メイリオ" panose="020B0604030504040204" pitchFamily="50" charset="-128"/>
                <a:ea typeface="メイリオ" panose="020B0604030504040204" pitchFamily="50" charset="-128"/>
              </a:rPr>
              <a:t>ので、ご注意ください。</a:t>
            </a:r>
            <a:endParaRPr lang="en-US" altLang="ja-JP" dirty="0">
              <a:latin typeface="メイリオ" panose="020B0604030504040204" pitchFamily="50" charset="-128"/>
              <a:ea typeface="メイリオ" panose="020B0604030504040204" pitchFamily="50" charset="-128"/>
            </a:endParaRPr>
          </a:p>
          <a:p>
            <a:pPr>
              <a:spcAft>
                <a:spcPts val="600"/>
              </a:spcAft>
            </a:pP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90623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kumimoji="1" lang="en-US" altLang="ja-JP" sz="3600" dirty="0">
                  <a:latin typeface="メイリオ" panose="020B0604030504040204" pitchFamily="50" charset="-128"/>
                  <a:ea typeface="メイリオ" panose="020B0604030504040204" pitchFamily="50" charset="-128"/>
                </a:rPr>
                <a:t>1. </a:t>
              </a:r>
              <a:r>
                <a:rPr kumimoji="1" lang="ja-JP" altLang="en-US" sz="3600" dirty="0">
                  <a:latin typeface="メイリオ" panose="020B0604030504040204" pitchFamily="50" charset="-128"/>
                  <a:ea typeface="メイリオ" panose="020B0604030504040204" pitchFamily="50" charset="-128"/>
                </a:rPr>
                <a:t>インナー大会</a:t>
              </a:r>
              <a:r>
                <a:rPr lang="ja-JP" altLang="en-US" sz="3600" dirty="0">
                  <a:latin typeface="メイリオ" panose="020B0604030504040204" pitchFamily="50" charset="-128"/>
                  <a:ea typeface="メイリオ" panose="020B0604030504040204" pitchFamily="50" charset="-128"/>
                </a:rPr>
                <a:t>について</a:t>
              </a:r>
              <a:endParaRPr kumimoji="1" lang="ja-JP" altLang="en-US" sz="3600" dirty="0">
                <a:latin typeface="メイリオ" panose="020B0604030504040204" pitchFamily="50" charset="-128"/>
                <a:ea typeface="メイリオ" panose="020B0604030504040204" pitchFamily="50" charset="-128"/>
              </a:endParaRPr>
            </a:p>
          </p:txBody>
        </p:sp>
      </p:grpSp>
      <p:sp>
        <p:nvSpPr>
          <p:cNvPr id="1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00521" y="1031741"/>
            <a:ext cx="11790947" cy="2077492"/>
          </a:xfrm>
          <a:prstGeom prst="rect">
            <a:avLst/>
          </a:prstGeom>
          <a:noFill/>
        </p:spPr>
        <p:txBody>
          <a:bodyPr wrap="square" rtlCol="0">
            <a:spAutoFit/>
          </a:bodyPr>
          <a:lstStyle/>
          <a:p>
            <a:pPr marL="285750" indent="-285750">
              <a:spcAft>
                <a:spcPts val="600"/>
              </a:spcAft>
              <a:buFont typeface="Wingdings" panose="05000000000000000000" pitchFamily="2" charset="2"/>
              <a:buChar char="u"/>
            </a:pPr>
            <a:r>
              <a:rPr lang="ja-JP" altLang="en-US" sz="2400" dirty="0">
                <a:latin typeface="メイリオ" panose="020B0604030504040204" pitchFamily="50" charset="-128"/>
                <a:ea typeface="メイリオ" panose="020B0604030504040204" pitchFamily="50" charset="-128"/>
              </a:rPr>
              <a:t>インナー大会とは</a:t>
            </a:r>
            <a:endParaRPr lang="en-US" altLang="ja-JP" sz="24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インナー大会とは、約</a:t>
            </a:r>
            <a:r>
              <a:rPr lang="en-US" altLang="ja-JP" sz="2000" dirty="0">
                <a:latin typeface="メイリオ" panose="020B0604030504040204" pitchFamily="50" charset="-128"/>
                <a:ea typeface="メイリオ" panose="020B0604030504040204" pitchFamily="50" charset="-128"/>
              </a:rPr>
              <a:t>60</a:t>
            </a:r>
            <a:r>
              <a:rPr lang="ja-JP" altLang="en-US" sz="2000" dirty="0">
                <a:latin typeface="メイリオ" panose="020B0604030504040204" pitchFamily="50" charset="-128"/>
                <a:ea typeface="メイリオ" panose="020B0604030504040204" pitchFamily="50" charset="-128"/>
              </a:rPr>
              <a:t>年続く日本学生経済ゼミナール関東部会が主催する学術大会で、経済・経営・商学を学ぶ学生の「ゼミやサークルなどの研究活動発展や活性化」を目的に開催されています。この大会に参加することで、普段のゼミやサークルなどの研究成果を発表・議論することができます。インナー大会には、討論部門とプレゼンテーション部門の</a:t>
            </a:r>
            <a:r>
              <a:rPr lang="en-US" altLang="ja-JP" sz="2000" dirty="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部門があり、それぞれで自分の能力を試したり見聞を広めることができます。</a:t>
            </a:r>
            <a:endParaRPr lang="en-US" altLang="ja-JP" sz="20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200521" y="3544557"/>
            <a:ext cx="11790947" cy="2693045"/>
          </a:xfrm>
          <a:prstGeom prst="rect">
            <a:avLst/>
          </a:prstGeom>
          <a:noFill/>
        </p:spPr>
        <p:txBody>
          <a:bodyPr wrap="square" rtlCol="0">
            <a:spAutoFit/>
          </a:bodyPr>
          <a:lstStyle/>
          <a:p>
            <a:pPr marL="285750" indent="-285750">
              <a:spcAft>
                <a:spcPts val="600"/>
              </a:spcAft>
              <a:buFont typeface="Wingdings" panose="05000000000000000000" pitchFamily="2" charset="2"/>
              <a:buChar char="u"/>
            </a:pPr>
            <a:r>
              <a:rPr lang="ja-JP" altLang="en-US" sz="2400" dirty="0">
                <a:latin typeface="メイリオ" panose="020B0604030504040204" pitchFamily="50" charset="-128"/>
                <a:ea typeface="メイリオ" panose="020B0604030504040204" pitchFamily="50" charset="-128"/>
              </a:rPr>
              <a:t>インナー大会コンセプト　</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　再生→次世代へ　</a:t>
            </a:r>
            <a:r>
              <a:rPr lang="en-US" altLang="ja-JP" sz="2400" dirty="0">
                <a:latin typeface="メイリオ" panose="020B0604030504040204" pitchFamily="50" charset="-128"/>
                <a:ea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大会全体のコンセプトは、「再生→次世代へ」です。</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近年、インナー大会のマンネリ化が懸念されています。長きにわたって開催されていることもあり、似たような内容のプレゼンや討論が行われていることが事実となっています。そこで、今年度の大会では、ぜひ今まで行ってこなかったトークテーマでの討論も行っていただきたいと考えています。</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また、新型コロナウイルス感染症の脅威も以前と比べ落ち着いてきており、ようやく私たちの日常も戻ってきました。アフターコロナ後の第一歩としてこのインナー大会も再出発していきたいと思い、このコンセプトとなりました。</a:t>
            </a:r>
          </a:p>
        </p:txBody>
      </p:sp>
    </p:spTree>
    <p:extLst>
      <p:ext uri="{BB962C8B-B14F-4D97-AF65-F5344CB8AC3E}">
        <p14:creationId xmlns:p14="http://schemas.microsoft.com/office/powerpoint/2010/main" val="3327782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10499558" y="5173400"/>
            <a:ext cx="1692442" cy="1698070"/>
            <a:chOff x="10499558" y="5173400"/>
            <a:chExt cx="1692442" cy="1698070"/>
          </a:xfrm>
        </p:grpSpPr>
        <p:sp>
          <p:nvSpPr>
            <p:cNvPr id="16" name="正方形/長方形 15"/>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1790941"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a:t>
              </a:r>
              <a:r>
                <a:rPr lang="ja-JP" altLang="en-US" sz="3600">
                  <a:latin typeface="メイリオ" panose="020B0604030504040204" pitchFamily="50" charset="-128"/>
                  <a:ea typeface="メイリオ" panose="020B0604030504040204" pitchFamily="50" charset="-128"/>
                </a:rPr>
                <a:t>スケジュール　</a:t>
              </a:r>
              <a:endParaRPr lang="ja-JP" altLang="en-US" sz="3200" b="1" dirty="0">
                <a:latin typeface="メイリオ" panose="020B0604030504040204" pitchFamily="50" charset="-128"/>
                <a:ea typeface="メイリオ" panose="020B0604030504040204" pitchFamily="50" charset="-128"/>
              </a:endParaRPr>
            </a:p>
          </p:txBody>
        </p:sp>
      </p:grpSp>
      <p:sp>
        <p:nvSpPr>
          <p:cNvPr id="14" name="角丸四角形 13"/>
          <p:cNvSpPr/>
          <p:nvPr/>
        </p:nvSpPr>
        <p:spPr>
          <a:xfrm>
            <a:off x="200526"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en-US" altLang="ja-JP" sz="3400" b="1" dirty="0">
                <a:solidFill>
                  <a:schemeClr val="tx1"/>
                </a:solidFill>
                <a:latin typeface="メイリオ" panose="020B0604030504040204" pitchFamily="50" charset="-128"/>
                <a:ea typeface="メイリオ" panose="020B0604030504040204" pitchFamily="50" charset="-128"/>
              </a:rPr>
              <a:t>11/26</a:t>
            </a:r>
            <a:r>
              <a:rPr lang="ja-JP" altLang="en-US" sz="3400" b="1" dirty="0">
                <a:solidFill>
                  <a:schemeClr val="tx1"/>
                </a:solidFill>
                <a:latin typeface="メイリオ" panose="020B0604030504040204" pitchFamily="50" charset="-128"/>
                <a:ea typeface="メイリオ" panose="020B0604030504040204" pitchFamily="50" charset="-128"/>
              </a:rPr>
              <a:t>　インナー大会本番（対面開催）</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11"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20</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grpSp>
        <p:nvGrpSpPr>
          <p:cNvPr id="25" name="グループ化 24">
            <a:extLst>
              <a:ext uri="{FF2B5EF4-FFF2-40B4-BE49-F238E27FC236}">
                <a16:creationId xmlns:a16="http://schemas.microsoft.com/office/drawing/2014/main" id="{9E91AA06-3000-4C42-9C38-A0AB7CF9A8C9}"/>
              </a:ext>
            </a:extLst>
          </p:cNvPr>
          <p:cNvGrpSpPr/>
          <p:nvPr/>
        </p:nvGrpSpPr>
        <p:grpSpPr>
          <a:xfrm>
            <a:off x="2018355" y="3731021"/>
            <a:ext cx="5300980" cy="2838450"/>
            <a:chOff x="1921510" y="2009775"/>
            <a:chExt cx="5300980" cy="2838450"/>
          </a:xfrm>
        </p:grpSpPr>
        <p:sp>
          <p:nvSpPr>
            <p:cNvPr id="26" name="Rectangle 2">
              <a:extLst>
                <a:ext uri="{FF2B5EF4-FFF2-40B4-BE49-F238E27FC236}">
                  <a16:creationId xmlns:a16="http://schemas.microsoft.com/office/drawing/2014/main" id="{EE8FBD76-2A53-4955-9139-EA5F14FED6FB}"/>
                </a:ext>
              </a:extLst>
            </p:cNvPr>
            <p:cNvSpPr>
              <a:spLocks noChangeArrowheads="1"/>
            </p:cNvSpPr>
            <p:nvPr/>
          </p:nvSpPr>
          <p:spPr bwMode="auto">
            <a:xfrm>
              <a:off x="3074035" y="2714625"/>
              <a:ext cx="476250" cy="1447800"/>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27" name="Rectangle 3">
              <a:extLst>
                <a:ext uri="{FF2B5EF4-FFF2-40B4-BE49-F238E27FC236}">
                  <a16:creationId xmlns:a16="http://schemas.microsoft.com/office/drawing/2014/main" id="{4577BE7A-D2C4-482C-A578-78AC10132F61}"/>
                </a:ext>
              </a:extLst>
            </p:cNvPr>
            <p:cNvSpPr>
              <a:spLocks noChangeArrowheads="1"/>
            </p:cNvSpPr>
            <p:nvPr/>
          </p:nvSpPr>
          <p:spPr bwMode="auto">
            <a:xfrm>
              <a:off x="5693410" y="2733675"/>
              <a:ext cx="476250" cy="1447800"/>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28" name="Rectangle 4">
              <a:extLst>
                <a:ext uri="{FF2B5EF4-FFF2-40B4-BE49-F238E27FC236}">
                  <a16:creationId xmlns:a16="http://schemas.microsoft.com/office/drawing/2014/main" id="{1027D55E-34BA-4AE1-AE91-BAA0094E19CC}"/>
                </a:ext>
              </a:extLst>
            </p:cNvPr>
            <p:cNvSpPr>
              <a:spLocks noChangeArrowheads="1"/>
            </p:cNvSpPr>
            <p:nvPr/>
          </p:nvSpPr>
          <p:spPr bwMode="auto">
            <a:xfrm>
              <a:off x="3550285" y="2714625"/>
              <a:ext cx="1800225" cy="409575"/>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29" name="Rectangle 5">
              <a:extLst>
                <a:ext uri="{FF2B5EF4-FFF2-40B4-BE49-F238E27FC236}">
                  <a16:creationId xmlns:a16="http://schemas.microsoft.com/office/drawing/2014/main" id="{408E6754-D6F4-44BF-8B42-931E08DD5D4F}"/>
                </a:ext>
              </a:extLst>
            </p:cNvPr>
            <p:cNvSpPr>
              <a:spLocks noChangeArrowheads="1"/>
            </p:cNvSpPr>
            <p:nvPr/>
          </p:nvSpPr>
          <p:spPr bwMode="auto">
            <a:xfrm>
              <a:off x="3559810" y="3752850"/>
              <a:ext cx="1800225" cy="409575"/>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endParaRPr lang="ja-JP" altLang="en-US"/>
            </a:p>
          </p:txBody>
        </p:sp>
        <p:sp>
          <p:nvSpPr>
            <p:cNvPr id="30" name="Oval 6">
              <a:extLst>
                <a:ext uri="{FF2B5EF4-FFF2-40B4-BE49-F238E27FC236}">
                  <a16:creationId xmlns:a16="http://schemas.microsoft.com/office/drawing/2014/main" id="{9614FCA1-8667-49E2-B7A2-4D382023F7ED}"/>
                </a:ext>
              </a:extLst>
            </p:cNvPr>
            <p:cNvSpPr>
              <a:spLocks noChangeArrowheads="1"/>
            </p:cNvSpPr>
            <p:nvPr/>
          </p:nvSpPr>
          <p:spPr bwMode="auto">
            <a:xfrm>
              <a:off x="3102610" y="2295525"/>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1" name="Oval 7">
              <a:extLst>
                <a:ext uri="{FF2B5EF4-FFF2-40B4-BE49-F238E27FC236}">
                  <a16:creationId xmlns:a16="http://schemas.microsoft.com/office/drawing/2014/main" id="{483A2A7C-6EFC-4346-AFD6-83B2F2C1195C}"/>
                </a:ext>
              </a:extLst>
            </p:cNvPr>
            <p:cNvSpPr>
              <a:spLocks noChangeArrowheads="1"/>
            </p:cNvSpPr>
            <p:nvPr/>
          </p:nvSpPr>
          <p:spPr bwMode="auto">
            <a:xfrm>
              <a:off x="3626485" y="2295525"/>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2" name="Oval 8">
              <a:extLst>
                <a:ext uri="{FF2B5EF4-FFF2-40B4-BE49-F238E27FC236}">
                  <a16:creationId xmlns:a16="http://schemas.microsoft.com/office/drawing/2014/main" id="{FD50886E-D97A-424C-B47D-90CA70E0D900}"/>
                </a:ext>
              </a:extLst>
            </p:cNvPr>
            <p:cNvSpPr>
              <a:spLocks noChangeArrowheads="1"/>
            </p:cNvSpPr>
            <p:nvPr/>
          </p:nvSpPr>
          <p:spPr bwMode="auto">
            <a:xfrm>
              <a:off x="4140835" y="2286000"/>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3" name="Oval 9">
              <a:extLst>
                <a:ext uri="{FF2B5EF4-FFF2-40B4-BE49-F238E27FC236}">
                  <a16:creationId xmlns:a16="http://schemas.microsoft.com/office/drawing/2014/main" id="{C5152900-A539-4BF6-A612-BA4E23399723}"/>
                </a:ext>
              </a:extLst>
            </p:cNvPr>
            <p:cNvSpPr>
              <a:spLocks noChangeArrowheads="1"/>
            </p:cNvSpPr>
            <p:nvPr/>
          </p:nvSpPr>
          <p:spPr bwMode="auto">
            <a:xfrm>
              <a:off x="4664710" y="2286000"/>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4" name="Oval 10">
              <a:extLst>
                <a:ext uri="{FF2B5EF4-FFF2-40B4-BE49-F238E27FC236}">
                  <a16:creationId xmlns:a16="http://schemas.microsoft.com/office/drawing/2014/main" id="{B0D759A4-1D8A-4006-872A-AC0F8116BDBF}"/>
                </a:ext>
              </a:extLst>
            </p:cNvPr>
            <p:cNvSpPr>
              <a:spLocks noChangeArrowheads="1"/>
            </p:cNvSpPr>
            <p:nvPr/>
          </p:nvSpPr>
          <p:spPr bwMode="auto">
            <a:xfrm>
              <a:off x="2483485" y="2790825"/>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5" name="Oval 11">
              <a:extLst>
                <a:ext uri="{FF2B5EF4-FFF2-40B4-BE49-F238E27FC236}">
                  <a16:creationId xmlns:a16="http://schemas.microsoft.com/office/drawing/2014/main" id="{92BA8365-EBB2-45E7-8DFD-D2F06E692E13}"/>
                </a:ext>
              </a:extLst>
            </p:cNvPr>
            <p:cNvSpPr>
              <a:spLocks noChangeArrowheads="1"/>
            </p:cNvSpPr>
            <p:nvPr/>
          </p:nvSpPr>
          <p:spPr bwMode="auto">
            <a:xfrm>
              <a:off x="2473960" y="3524250"/>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6" name="Oval 12">
              <a:extLst>
                <a:ext uri="{FF2B5EF4-FFF2-40B4-BE49-F238E27FC236}">
                  <a16:creationId xmlns:a16="http://schemas.microsoft.com/office/drawing/2014/main" id="{381E8A3B-FE5B-499D-8EA0-C9BB3A72BD3F}"/>
                </a:ext>
              </a:extLst>
            </p:cNvPr>
            <p:cNvSpPr>
              <a:spLocks noChangeArrowheads="1"/>
            </p:cNvSpPr>
            <p:nvPr/>
          </p:nvSpPr>
          <p:spPr bwMode="auto">
            <a:xfrm>
              <a:off x="2473960" y="3171825"/>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7" name="Oval 13">
              <a:extLst>
                <a:ext uri="{FF2B5EF4-FFF2-40B4-BE49-F238E27FC236}">
                  <a16:creationId xmlns:a16="http://schemas.microsoft.com/office/drawing/2014/main" id="{29AA1326-9AB6-4423-B7BB-4A8278479C4A}"/>
                </a:ext>
              </a:extLst>
            </p:cNvPr>
            <p:cNvSpPr>
              <a:spLocks noChangeArrowheads="1"/>
            </p:cNvSpPr>
            <p:nvPr/>
          </p:nvSpPr>
          <p:spPr bwMode="auto">
            <a:xfrm>
              <a:off x="2483485" y="3905250"/>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8" name="Oval 14">
              <a:extLst>
                <a:ext uri="{FF2B5EF4-FFF2-40B4-BE49-F238E27FC236}">
                  <a16:creationId xmlns:a16="http://schemas.microsoft.com/office/drawing/2014/main" id="{4CB0CC1E-FECA-4642-8292-EA73F5749BF2}"/>
                </a:ext>
              </a:extLst>
            </p:cNvPr>
            <p:cNvSpPr>
              <a:spLocks noChangeArrowheads="1"/>
            </p:cNvSpPr>
            <p:nvPr/>
          </p:nvSpPr>
          <p:spPr bwMode="auto">
            <a:xfrm>
              <a:off x="3216910" y="4257675"/>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9" name="Oval 15">
              <a:extLst>
                <a:ext uri="{FF2B5EF4-FFF2-40B4-BE49-F238E27FC236}">
                  <a16:creationId xmlns:a16="http://schemas.microsoft.com/office/drawing/2014/main" id="{5AEF3CDF-28E4-4B90-9060-F65230C8A541}"/>
                </a:ext>
              </a:extLst>
            </p:cNvPr>
            <p:cNvSpPr>
              <a:spLocks noChangeArrowheads="1"/>
            </p:cNvSpPr>
            <p:nvPr/>
          </p:nvSpPr>
          <p:spPr bwMode="auto">
            <a:xfrm>
              <a:off x="3769360" y="4267200"/>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0" name="Oval 16">
              <a:extLst>
                <a:ext uri="{FF2B5EF4-FFF2-40B4-BE49-F238E27FC236}">
                  <a16:creationId xmlns:a16="http://schemas.microsoft.com/office/drawing/2014/main" id="{276F641D-3B98-4C53-84FE-027112C4BE7D}"/>
                </a:ext>
              </a:extLst>
            </p:cNvPr>
            <p:cNvSpPr>
              <a:spLocks noChangeArrowheads="1"/>
            </p:cNvSpPr>
            <p:nvPr/>
          </p:nvSpPr>
          <p:spPr bwMode="auto">
            <a:xfrm>
              <a:off x="4321810" y="4267200"/>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1" name="Oval 17">
              <a:extLst>
                <a:ext uri="{FF2B5EF4-FFF2-40B4-BE49-F238E27FC236}">
                  <a16:creationId xmlns:a16="http://schemas.microsoft.com/office/drawing/2014/main" id="{B07AB543-2AFD-4CE3-8C7A-CEFD3018906D}"/>
                </a:ext>
              </a:extLst>
            </p:cNvPr>
            <p:cNvSpPr>
              <a:spLocks noChangeArrowheads="1"/>
            </p:cNvSpPr>
            <p:nvPr/>
          </p:nvSpPr>
          <p:spPr bwMode="auto">
            <a:xfrm>
              <a:off x="4855210" y="4267200"/>
              <a:ext cx="457200" cy="28575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2" name="Text Box 18">
              <a:extLst>
                <a:ext uri="{FF2B5EF4-FFF2-40B4-BE49-F238E27FC236}">
                  <a16:creationId xmlns:a16="http://schemas.microsoft.com/office/drawing/2014/main" id="{9708D34D-8570-479F-B883-4E7CA66FF6F7}"/>
                </a:ext>
              </a:extLst>
            </p:cNvPr>
            <p:cNvSpPr txBox="1">
              <a:spLocks noChangeArrowheads="1"/>
            </p:cNvSpPr>
            <p:nvPr/>
          </p:nvSpPr>
          <p:spPr bwMode="auto">
            <a:xfrm>
              <a:off x="3283585" y="2009775"/>
              <a:ext cx="1952625" cy="209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1050" kern="100">
                  <a:effectLst/>
                  <a:latin typeface="游明朝"/>
                  <a:ea typeface="游明朝"/>
                  <a:cs typeface="Times New Roman"/>
                </a:rPr>
                <a:t>参加パート</a:t>
              </a:r>
              <a:r>
                <a:rPr lang="en-US" sz="1050" kern="100">
                  <a:effectLst/>
                  <a:latin typeface="游明朝"/>
                  <a:ea typeface="游明朝"/>
                  <a:cs typeface="Times New Roman"/>
                </a:rPr>
                <a:t>A</a:t>
              </a:r>
              <a:endParaRPr lang="ja-JP" sz="1050" kern="100">
                <a:effectLst/>
                <a:latin typeface="游明朝"/>
                <a:ea typeface="游明朝"/>
                <a:cs typeface="Times New Roman"/>
              </a:endParaRPr>
            </a:p>
          </p:txBody>
        </p:sp>
        <p:sp>
          <p:nvSpPr>
            <p:cNvPr id="43" name="Text Box 19">
              <a:extLst>
                <a:ext uri="{FF2B5EF4-FFF2-40B4-BE49-F238E27FC236}">
                  <a16:creationId xmlns:a16="http://schemas.microsoft.com/office/drawing/2014/main" id="{25BAD110-0D17-4810-AD06-1A753E377B08}"/>
                </a:ext>
              </a:extLst>
            </p:cNvPr>
            <p:cNvSpPr txBox="1">
              <a:spLocks noChangeArrowheads="1"/>
            </p:cNvSpPr>
            <p:nvPr/>
          </p:nvSpPr>
          <p:spPr bwMode="auto">
            <a:xfrm>
              <a:off x="1921510" y="2809875"/>
              <a:ext cx="438150" cy="857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74295" tIns="8890" rIns="74295" bIns="8890" anchor="t" anchorCtr="0" upright="1">
              <a:noAutofit/>
            </a:bodyPr>
            <a:lstStyle/>
            <a:p>
              <a:pPr algn="just">
                <a:spcAft>
                  <a:spcPts val="0"/>
                </a:spcAft>
              </a:pPr>
              <a:r>
                <a:rPr lang="ja-JP" sz="1050" kern="100" dirty="0">
                  <a:effectLst/>
                  <a:latin typeface="游明朝"/>
                  <a:ea typeface="游明朝"/>
                  <a:cs typeface="Times New Roman"/>
                </a:rPr>
                <a:t>参加パート</a:t>
              </a:r>
              <a:r>
                <a:rPr lang="en-US" sz="1050" kern="100" dirty="0">
                  <a:effectLst/>
                  <a:latin typeface="游明朝"/>
                  <a:ea typeface="游明朝"/>
                  <a:cs typeface="Times New Roman"/>
                </a:rPr>
                <a:t>C</a:t>
              </a:r>
              <a:endParaRPr lang="ja-JP" sz="1050" kern="100" dirty="0">
                <a:effectLst/>
                <a:latin typeface="游明朝"/>
                <a:ea typeface="游明朝"/>
                <a:cs typeface="Times New Roman"/>
              </a:endParaRPr>
            </a:p>
          </p:txBody>
        </p:sp>
        <p:sp>
          <p:nvSpPr>
            <p:cNvPr id="44" name="Text Box 20">
              <a:extLst>
                <a:ext uri="{FF2B5EF4-FFF2-40B4-BE49-F238E27FC236}">
                  <a16:creationId xmlns:a16="http://schemas.microsoft.com/office/drawing/2014/main" id="{23A35D65-4B13-4AFB-8682-4D59907D3127}"/>
                </a:ext>
              </a:extLst>
            </p:cNvPr>
            <p:cNvSpPr txBox="1">
              <a:spLocks noChangeArrowheads="1"/>
            </p:cNvSpPr>
            <p:nvPr/>
          </p:nvSpPr>
          <p:spPr bwMode="auto">
            <a:xfrm>
              <a:off x="3474085" y="4638675"/>
              <a:ext cx="2000250" cy="209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1050" kern="100">
                  <a:effectLst/>
                  <a:latin typeface="游明朝"/>
                  <a:ea typeface="游明朝"/>
                  <a:cs typeface="Times New Roman"/>
                </a:rPr>
                <a:t>参加パート</a:t>
              </a:r>
              <a:r>
                <a:rPr lang="en-US" sz="1050" kern="100">
                  <a:effectLst/>
                  <a:latin typeface="游明朝"/>
                  <a:ea typeface="游明朝"/>
                  <a:cs typeface="Times New Roman"/>
                </a:rPr>
                <a:t>B</a:t>
              </a:r>
              <a:endParaRPr lang="ja-JP" sz="1050" kern="100">
                <a:effectLst/>
                <a:latin typeface="游明朝"/>
                <a:ea typeface="游明朝"/>
                <a:cs typeface="Times New Roman"/>
              </a:endParaRPr>
            </a:p>
          </p:txBody>
        </p:sp>
        <p:sp>
          <p:nvSpPr>
            <p:cNvPr id="45" name="Oval 21">
              <a:extLst>
                <a:ext uri="{FF2B5EF4-FFF2-40B4-BE49-F238E27FC236}">
                  <a16:creationId xmlns:a16="http://schemas.microsoft.com/office/drawing/2014/main" id="{24316483-256C-41A5-8235-DD22E0131309}"/>
                </a:ext>
              </a:extLst>
            </p:cNvPr>
            <p:cNvSpPr>
              <a:spLocks noChangeArrowheads="1"/>
            </p:cNvSpPr>
            <p:nvPr/>
          </p:nvSpPr>
          <p:spPr bwMode="auto">
            <a:xfrm>
              <a:off x="6303010" y="2911475"/>
              <a:ext cx="485775" cy="325755"/>
            </a:xfrm>
            <a:prstGeom prst="ellipse">
              <a:avLst/>
            </a:prstGeom>
            <a:solidFill>
              <a:srgbClr val="FFFFFF"/>
            </a:solidFill>
            <a:ln w="9525">
              <a:solidFill>
                <a:schemeClr val="accent1">
                  <a:lumMod val="100000"/>
                  <a:lumOff val="0"/>
                </a:schemeClr>
              </a:solidFill>
              <a:round/>
              <a:headEnd/>
              <a:tailEnd/>
            </a:ln>
          </p:spPr>
          <p:txBody>
            <a:bodyPr rot="0" vert="horz" wrap="square" lIns="74295" tIns="8890" rIns="74295" bIns="8890" anchor="t" anchorCtr="0" upright="1">
              <a:noAutofit/>
            </a:bodyPr>
            <a:lstStyle/>
            <a:p>
              <a:endParaRPr lang="ja-JP" altLang="en-US"/>
            </a:p>
          </p:txBody>
        </p:sp>
        <p:sp>
          <p:nvSpPr>
            <p:cNvPr id="46" name="Oval 23">
              <a:extLst>
                <a:ext uri="{FF2B5EF4-FFF2-40B4-BE49-F238E27FC236}">
                  <a16:creationId xmlns:a16="http://schemas.microsoft.com/office/drawing/2014/main" id="{CDCE132F-D965-4973-8753-8AABD383A0B3}"/>
                </a:ext>
              </a:extLst>
            </p:cNvPr>
            <p:cNvSpPr>
              <a:spLocks noChangeArrowheads="1"/>
            </p:cNvSpPr>
            <p:nvPr/>
          </p:nvSpPr>
          <p:spPr bwMode="auto">
            <a:xfrm>
              <a:off x="6360160" y="3809365"/>
              <a:ext cx="457200" cy="285750"/>
            </a:xfrm>
            <a:prstGeom prst="ellipse">
              <a:avLst/>
            </a:prstGeom>
            <a:solidFill>
              <a:srgbClr val="FFFFFF"/>
            </a:solidFill>
            <a:ln w="9525">
              <a:solidFill>
                <a:srgbClr val="FF0000"/>
              </a:solidFill>
              <a:round/>
              <a:headEnd/>
              <a:tailEnd/>
            </a:ln>
          </p:spPr>
          <p:txBody>
            <a:bodyPr rot="0" vert="horz" wrap="square" lIns="74295" tIns="8890" rIns="74295" bIns="8890" anchor="t" anchorCtr="0" upright="1">
              <a:noAutofit/>
            </a:bodyPr>
            <a:lstStyle/>
            <a:p>
              <a:endParaRPr lang="ja-JP" altLang="en-US"/>
            </a:p>
          </p:txBody>
        </p:sp>
        <p:sp>
          <p:nvSpPr>
            <p:cNvPr id="47" name="Oval 24">
              <a:extLst>
                <a:ext uri="{FF2B5EF4-FFF2-40B4-BE49-F238E27FC236}">
                  <a16:creationId xmlns:a16="http://schemas.microsoft.com/office/drawing/2014/main" id="{BB581005-574D-423C-9085-88166D7EF932}"/>
                </a:ext>
              </a:extLst>
            </p:cNvPr>
            <p:cNvSpPr>
              <a:spLocks noChangeArrowheads="1"/>
            </p:cNvSpPr>
            <p:nvPr/>
          </p:nvSpPr>
          <p:spPr bwMode="auto">
            <a:xfrm>
              <a:off x="6341110" y="3410585"/>
              <a:ext cx="457200" cy="285750"/>
            </a:xfrm>
            <a:prstGeom prst="ellipse">
              <a:avLst/>
            </a:prstGeom>
            <a:solidFill>
              <a:srgbClr val="FFFFFF"/>
            </a:solidFill>
            <a:ln w="9525">
              <a:solidFill>
                <a:srgbClr val="FF0000"/>
              </a:solidFill>
              <a:round/>
              <a:headEnd/>
              <a:tailEnd/>
            </a:ln>
          </p:spPr>
          <p:txBody>
            <a:bodyPr rot="0" vert="horz" wrap="square" lIns="74295" tIns="8890" rIns="74295" bIns="8890" anchor="t" anchorCtr="0" upright="1">
              <a:noAutofit/>
            </a:bodyPr>
            <a:lstStyle/>
            <a:p>
              <a:endParaRPr lang="ja-JP" altLang="en-US"/>
            </a:p>
          </p:txBody>
        </p:sp>
        <p:sp>
          <p:nvSpPr>
            <p:cNvPr id="48" name="Text Box 25">
              <a:extLst>
                <a:ext uri="{FF2B5EF4-FFF2-40B4-BE49-F238E27FC236}">
                  <a16:creationId xmlns:a16="http://schemas.microsoft.com/office/drawing/2014/main" id="{0011844F-3CBE-4EA6-A0F0-E02051A976EA}"/>
                </a:ext>
              </a:extLst>
            </p:cNvPr>
            <p:cNvSpPr txBox="1">
              <a:spLocks noChangeArrowheads="1"/>
            </p:cNvSpPr>
            <p:nvPr/>
          </p:nvSpPr>
          <p:spPr bwMode="auto">
            <a:xfrm>
              <a:off x="6884035" y="2733675"/>
              <a:ext cx="333375" cy="704850"/>
            </a:xfrm>
            <a:prstGeom prst="rect">
              <a:avLst/>
            </a:prstGeom>
            <a:solidFill>
              <a:srgbClr val="FFFFFF"/>
            </a:solidFill>
            <a:ln>
              <a:noFill/>
            </a:ln>
            <a:extLst>
              <a:ext uri="{91240B29-F687-4F45-9708-019B960494DF}">
                <a14:hiddenLine xmlns:a14="http://schemas.microsoft.com/office/drawing/2010/main" w="9525">
                  <a:solidFill>
                    <a:srgbClr val="FF0000"/>
                  </a:solidFill>
                  <a:miter lim="800000"/>
                  <a:headEnd/>
                  <a:tailEnd/>
                </a14:hiddenLine>
              </a:ext>
            </a:extLst>
          </p:spPr>
          <p:txBody>
            <a:bodyPr rot="0" vert="eaVert" wrap="square" lIns="74295" tIns="8890" rIns="74295" bIns="8890" anchor="t" anchorCtr="0" upright="1">
              <a:noAutofit/>
            </a:bodyPr>
            <a:lstStyle/>
            <a:p>
              <a:pPr algn="just">
                <a:spcAft>
                  <a:spcPts val="0"/>
                </a:spcAft>
              </a:pPr>
              <a:r>
                <a:rPr lang="ja-JP" sz="1050" kern="100">
                  <a:effectLst/>
                  <a:latin typeface="游明朝"/>
                  <a:ea typeface="游明朝"/>
                  <a:cs typeface="Times New Roman"/>
                </a:rPr>
                <a:t>助言講師</a:t>
              </a:r>
            </a:p>
          </p:txBody>
        </p:sp>
        <p:sp>
          <p:nvSpPr>
            <p:cNvPr id="49" name="Text Box 26">
              <a:extLst>
                <a:ext uri="{FF2B5EF4-FFF2-40B4-BE49-F238E27FC236}">
                  <a16:creationId xmlns:a16="http://schemas.microsoft.com/office/drawing/2014/main" id="{1E14CD20-27B0-4D42-8827-DE1F50BD949E}"/>
                </a:ext>
              </a:extLst>
            </p:cNvPr>
            <p:cNvSpPr txBox="1">
              <a:spLocks noChangeArrowheads="1"/>
            </p:cNvSpPr>
            <p:nvPr/>
          </p:nvSpPr>
          <p:spPr bwMode="auto">
            <a:xfrm>
              <a:off x="6884035" y="3503930"/>
              <a:ext cx="338455" cy="6400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74295" tIns="8890" rIns="74295" bIns="8890" anchor="t" anchorCtr="0" upright="1">
              <a:noAutofit/>
            </a:bodyPr>
            <a:lstStyle/>
            <a:p>
              <a:pPr algn="just">
                <a:spcAft>
                  <a:spcPts val="0"/>
                </a:spcAft>
              </a:pPr>
              <a:r>
                <a:rPr lang="ja-JP" sz="1050" kern="100">
                  <a:effectLst/>
                  <a:latin typeface="游明朝"/>
                  <a:ea typeface="游明朝"/>
                  <a:cs typeface="Times New Roman"/>
                </a:rPr>
                <a:t>議長団</a:t>
              </a:r>
            </a:p>
          </p:txBody>
        </p:sp>
      </p:grpSp>
      <p:sp>
        <p:nvSpPr>
          <p:cNvPr id="51" name="正方形/長方形 50">
            <a:extLst>
              <a:ext uri="{FF2B5EF4-FFF2-40B4-BE49-F238E27FC236}">
                <a16:creationId xmlns:a16="http://schemas.microsoft.com/office/drawing/2014/main" id="{77C97ADD-FB5D-4E45-AAA1-EA5A2592F384}"/>
              </a:ext>
            </a:extLst>
          </p:cNvPr>
          <p:cNvSpPr/>
          <p:nvPr/>
        </p:nvSpPr>
        <p:spPr>
          <a:xfrm>
            <a:off x="279475" y="2970464"/>
            <a:ext cx="11633041" cy="615553"/>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当日の討論会場は以下のようになります。</a:t>
            </a:r>
            <a:endParaRPr lang="en-US" altLang="ja-JP" dirty="0">
              <a:latin typeface="メイリオ" panose="020B0604030504040204" pitchFamily="50" charset="-128"/>
              <a:ea typeface="メイリオ" panose="020B0604030504040204" pitchFamily="50" charset="-128"/>
            </a:endParaRPr>
          </a:p>
          <a:p>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a:extLst>
              <a:ext uri="{FF2B5EF4-FFF2-40B4-BE49-F238E27FC236}">
                <a16:creationId xmlns:a16="http://schemas.microsoft.com/office/drawing/2014/main" id="{5E5C05E7-1E2E-4F1A-930E-B097D905676C}"/>
              </a:ext>
            </a:extLst>
          </p:cNvPr>
          <p:cNvSpPr txBox="1"/>
          <p:nvPr/>
        </p:nvSpPr>
        <p:spPr>
          <a:xfrm>
            <a:off x="200526" y="2191442"/>
            <a:ext cx="11790947" cy="647421"/>
          </a:xfrm>
          <a:prstGeom prst="rect">
            <a:avLst/>
          </a:prstGeom>
          <a:noFill/>
        </p:spPr>
        <p:txBody>
          <a:bodyPr wrap="square" bIns="46800" rtlCol="0">
            <a:spAutoFit/>
          </a:bodyPr>
          <a:lstStyle/>
          <a:p>
            <a:pPr>
              <a:spcAft>
                <a:spcPts val="600"/>
              </a:spcAft>
            </a:pPr>
            <a:r>
              <a:rPr lang="ja-JP" altLang="en-US" dirty="0">
                <a:latin typeface="メイリオ" panose="020B0604030504040204" pitchFamily="50" charset="-128"/>
                <a:ea typeface="メイリオ" panose="020B0604030504040204" pitchFamily="50" charset="-128"/>
              </a:rPr>
              <a:t>アプローチ会議で参加費の領収書を受け取っていない場合は、</a:t>
            </a:r>
            <a:r>
              <a:rPr lang="ja-JP" altLang="en-US" b="1" dirty="0">
                <a:latin typeface="メイリオ" panose="020B0604030504040204" pitchFamily="50" charset="-128"/>
                <a:ea typeface="メイリオ" panose="020B0604030504040204" pitchFamily="50" charset="-128"/>
              </a:rPr>
              <a:t>指定の教室に必ずお越しください</a:t>
            </a:r>
            <a:r>
              <a:rPr lang="ja-JP" altLang="en-US" dirty="0">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インナー大会本番後、領収書は破棄いたします。郵送等の対応はいたしませんのでご注意ください。</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87999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7-1</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申し込み方法</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2154436"/>
          </a:xfrm>
          <a:prstGeom prst="rect">
            <a:avLst/>
          </a:prstGeom>
          <a:noFill/>
        </p:spPr>
        <p:txBody>
          <a:bodyPr wrap="square" rtlCol="0">
            <a:spAutoFit/>
          </a:bodyPr>
          <a:lstStyle/>
          <a:p>
            <a:pPr marL="342900" indent="-342900">
              <a:spcAft>
                <a:spcPts val="600"/>
              </a:spcAft>
              <a:buAutoNum type="arabicPeriod"/>
            </a:pPr>
            <a:r>
              <a:rPr lang="ja-JP" altLang="en-US" sz="2100" b="1" dirty="0">
                <a:latin typeface="メイリオ" panose="020B0604030504040204" pitchFamily="50" charset="-128"/>
                <a:ea typeface="メイリオ" panose="020B0604030504040204" pitchFamily="50" charset="-128"/>
              </a:rPr>
              <a:t>インナー大会</a:t>
            </a:r>
            <a:r>
              <a:rPr lang="en-US" altLang="ja-JP" sz="2100" b="1" dirty="0">
                <a:latin typeface="メイリオ" panose="020B0604030504040204" pitchFamily="50" charset="-128"/>
                <a:ea typeface="メイリオ" panose="020B0604030504040204" pitchFamily="50" charset="-128"/>
              </a:rPr>
              <a:t>HP</a:t>
            </a:r>
            <a:r>
              <a:rPr lang="ja-JP" altLang="en-US" sz="2100" b="1" dirty="0">
                <a:latin typeface="メイリオ" panose="020B0604030504040204" pitchFamily="50" charset="-128"/>
                <a:ea typeface="メイリオ" panose="020B0604030504040204" pitchFamily="50" charset="-128"/>
              </a:rPr>
              <a:t>から「テーマ趣意文」をダウンロードしてください。</a:t>
            </a:r>
            <a:endParaRPr lang="en-US" altLang="ja-JP" sz="2100"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 「テーマ趣意文」に</a:t>
            </a:r>
            <a:r>
              <a:rPr lang="ja-JP" altLang="en-US" b="1" dirty="0">
                <a:solidFill>
                  <a:srgbClr val="C00000"/>
                </a:solidFill>
                <a:latin typeface="メイリオ" panose="020B0604030504040204" pitchFamily="50" charset="-128"/>
                <a:ea typeface="メイリオ" panose="020B0604030504040204" pitchFamily="50" charset="-128"/>
              </a:rPr>
              <a:t>大学名・ゼミ名・部門番号・部門名・テーマ・サブテーマ・趣意文（討論したい内容）</a:t>
            </a:r>
            <a:r>
              <a:rPr lang="ja-JP" altLang="en-US" dirty="0">
                <a:latin typeface="メイリオ" panose="020B0604030504040204" pitchFamily="50" charset="-128"/>
                <a:ea typeface="メイリオ" panose="020B0604030504040204" pitchFamily="50" charset="-128"/>
              </a:rPr>
              <a:t>をご記入ください。</a:t>
            </a:r>
            <a:r>
              <a:rPr lang="ja-JP" altLang="en-US" b="1" dirty="0">
                <a:solidFill>
                  <a:srgbClr val="C00000"/>
                </a:solidFill>
                <a:latin typeface="メイリオ" panose="020B0604030504040204" pitchFamily="50" charset="-128"/>
                <a:ea typeface="メイリオ" panose="020B0604030504040204" pitchFamily="50" charset="-128"/>
              </a:rPr>
              <a:t>ファイル名を、部門番号</a:t>
            </a:r>
            <a:r>
              <a:rPr lang="en-US" altLang="ja-JP" b="1" dirty="0">
                <a:solidFill>
                  <a:srgbClr val="C00000"/>
                </a:solidFill>
                <a:latin typeface="メイリオ" panose="020B0604030504040204" pitchFamily="50" charset="-128"/>
                <a:ea typeface="メイリオ" panose="020B0604030504040204" pitchFamily="50" charset="-128"/>
              </a:rPr>
              <a:t>_</a:t>
            </a:r>
            <a:r>
              <a:rPr lang="ja-JP" altLang="en-US" b="1" dirty="0">
                <a:solidFill>
                  <a:srgbClr val="C00000"/>
                </a:solidFill>
                <a:latin typeface="メイリオ" panose="020B0604030504040204" pitchFamily="50" charset="-128"/>
                <a:ea typeface="メイリオ" panose="020B0604030504040204" pitchFamily="50" charset="-128"/>
              </a:rPr>
              <a:t>大学名</a:t>
            </a:r>
            <a:r>
              <a:rPr lang="en-US" altLang="ja-JP" b="1" dirty="0">
                <a:solidFill>
                  <a:srgbClr val="C00000"/>
                </a:solidFill>
                <a:latin typeface="メイリオ" panose="020B0604030504040204" pitchFamily="50" charset="-128"/>
                <a:ea typeface="メイリオ" panose="020B0604030504040204" pitchFamily="50" charset="-128"/>
              </a:rPr>
              <a:t>_</a:t>
            </a:r>
            <a:r>
              <a:rPr lang="ja-JP" altLang="en-US" b="1" dirty="0">
                <a:solidFill>
                  <a:srgbClr val="C00000"/>
                </a:solidFill>
                <a:latin typeface="メイリオ" panose="020B0604030504040204" pitchFamily="50" charset="-128"/>
                <a:ea typeface="メイリオ" panose="020B0604030504040204" pitchFamily="50" charset="-128"/>
              </a:rPr>
              <a:t>学部名</a:t>
            </a:r>
            <a:r>
              <a:rPr lang="en-US" altLang="ja-JP" b="1" dirty="0">
                <a:solidFill>
                  <a:srgbClr val="C00000"/>
                </a:solidFill>
                <a:latin typeface="メイリオ" panose="020B0604030504040204" pitchFamily="50" charset="-128"/>
                <a:ea typeface="メイリオ" panose="020B0604030504040204" pitchFamily="50" charset="-128"/>
              </a:rPr>
              <a:t>_</a:t>
            </a:r>
            <a:r>
              <a:rPr lang="ja-JP" altLang="en-US" b="1" dirty="0">
                <a:solidFill>
                  <a:srgbClr val="C00000"/>
                </a:solidFill>
                <a:latin typeface="メイリオ" panose="020B0604030504040204" pitchFamily="50" charset="-128"/>
                <a:ea typeface="メイリオ" panose="020B0604030504040204" pitchFamily="50" charset="-128"/>
              </a:rPr>
              <a:t>ゼミ名</a:t>
            </a:r>
            <a:r>
              <a:rPr lang="en-US" altLang="ja-JP" b="1" dirty="0">
                <a:solidFill>
                  <a:srgbClr val="C00000"/>
                </a:solidFill>
                <a:latin typeface="メイリオ" panose="020B0604030504040204" pitchFamily="50" charset="-128"/>
                <a:ea typeface="メイリオ" panose="020B0604030504040204" pitchFamily="50" charset="-128"/>
              </a:rPr>
              <a:t>_</a:t>
            </a:r>
            <a:r>
              <a:rPr lang="ja-JP" altLang="en-US" b="1" dirty="0">
                <a:solidFill>
                  <a:srgbClr val="C00000"/>
                </a:solidFill>
                <a:latin typeface="メイリオ" panose="020B0604030504040204" pitchFamily="50" charset="-128"/>
                <a:ea typeface="メイリオ" panose="020B0604030504040204" pitchFamily="50" charset="-128"/>
              </a:rPr>
              <a:t>パート名</a:t>
            </a:r>
            <a:r>
              <a:rPr lang="en-US" altLang="ja-JP" b="1" dirty="0">
                <a:solidFill>
                  <a:srgbClr val="C00000"/>
                </a:solidFill>
                <a:latin typeface="メイリオ" panose="020B0604030504040204" pitchFamily="50" charset="-128"/>
                <a:ea typeface="メイリオ" panose="020B0604030504040204" pitchFamily="50" charset="-128"/>
              </a:rPr>
              <a:t> </a:t>
            </a:r>
            <a:r>
              <a:rPr lang="ja-JP" altLang="en-US" b="1" dirty="0">
                <a:solidFill>
                  <a:srgbClr val="C00000"/>
                </a:solidFill>
                <a:latin typeface="メイリオ" panose="020B0604030504040204" pitchFamily="50" charset="-128"/>
                <a:ea typeface="メイリオ" panose="020B0604030504040204" pitchFamily="50" charset="-128"/>
              </a:rPr>
              <a:t>に変更してください。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b="1" dirty="0">
                <a:solidFill>
                  <a:srgbClr val="C00000"/>
                </a:solidFill>
                <a:latin typeface="メイリオ" panose="020B0604030504040204" pitchFamily="50" charset="-128"/>
                <a:ea typeface="メイリオ" panose="020B0604030504040204" pitchFamily="50" charset="-128"/>
              </a:rPr>
              <a:t> 趣意文は出来るだけ詳細にご記入ください</a:t>
            </a:r>
            <a:r>
              <a:rPr lang="ja-JP" altLang="en-US" dirty="0">
                <a:latin typeface="メイリオ" panose="020B0604030504040204" pitchFamily="50" charset="-128"/>
                <a:ea typeface="メイリオ" panose="020B0604030504040204" pitchFamily="50" charset="-128"/>
              </a:rPr>
              <a:t>。「テーマ趣意文」は</a:t>
            </a:r>
            <a:r>
              <a:rPr lang="ja-JP" altLang="en-US" b="1" dirty="0">
                <a:latin typeface="メイリオ" panose="020B0604030504040204" pitchFamily="50" charset="-128"/>
                <a:ea typeface="メイリオ" panose="020B0604030504040204" pitchFamily="50" charset="-128"/>
              </a:rPr>
              <a:t>討論したいテーマや研究テーマを他パートに伝える</a:t>
            </a:r>
            <a:r>
              <a:rPr lang="ja-JP" altLang="en-US" dirty="0">
                <a:latin typeface="メイリオ" panose="020B0604030504040204" pitchFamily="50" charset="-128"/>
                <a:ea typeface="メイリオ" panose="020B0604030504040204" pitchFamily="50" charset="-128"/>
              </a:rPr>
              <a:t>ため、ご記入いただいております。提出していただいた「テーマ趣意文」は原本の</a:t>
            </a:r>
            <a:r>
              <a:rPr lang="ja-JP" altLang="en-US">
                <a:latin typeface="メイリオ" panose="020B0604030504040204" pitchFamily="50" charset="-128"/>
                <a:ea typeface="メイリオ" panose="020B0604030504040204" pitchFamily="50" charset="-128"/>
              </a:rPr>
              <a:t>まま</a:t>
            </a:r>
            <a:r>
              <a:rPr lang="en-US" altLang="ja-JP" b="1" dirty="0">
                <a:latin typeface="メイリオ" panose="020B0604030504040204" pitchFamily="50" charset="-128"/>
                <a:ea typeface="メイリオ" panose="020B0604030504040204" pitchFamily="50" charset="-128"/>
              </a:rPr>
              <a:t>6/21</a:t>
            </a:r>
            <a:r>
              <a:rPr lang="ja-JP" altLang="en-US" b="1">
                <a:latin typeface="メイリオ" panose="020B0604030504040204" pitchFamily="50" charset="-128"/>
                <a:ea typeface="メイリオ" panose="020B0604030504040204" pitchFamily="50" charset="-128"/>
              </a:rPr>
              <a:t>に</a:t>
            </a:r>
            <a:r>
              <a:rPr lang="ja-JP" altLang="en-US" b="1" dirty="0">
                <a:latin typeface="メイリオ" panose="020B0604030504040204" pitchFamily="50" charset="-128"/>
                <a:ea typeface="メイリオ" panose="020B0604030504040204" pitchFamily="50" charset="-128"/>
              </a:rPr>
              <a:t>インナー大会</a:t>
            </a:r>
            <a:r>
              <a:rPr lang="en-US" altLang="ja-JP" b="1" dirty="0">
                <a:latin typeface="メイリオ" panose="020B0604030504040204" pitchFamily="50" charset="-128"/>
                <a:ea typeface="メイリオ" panose="020B0604030504040204" pitchFamily="50" charset="-128"/>
              </a:rPr>
              <a:t>HP</a:t>
            </a:r>
            <a:r>
              <a:rPr lang="ja-JP" altLang="en-US" b="1" dirty="0">
                <a:latin typeface="メイリオ" panose="020B0604030504040204" pitchFamily="50" charset="-128"/>
                <a:ea typeface="メイリオ" panose="020B0604030504040204" pitchFamily="50" charset="-128"/>
              </a:rPr>
              <a:t>へ掲載</a:t>
            </a:r>
            <a:r>
              <a:rPr lang="ja-JP" altLang="en-US" dirty="0">
                <a:latin typeface="メイリオ" panose="020B0604030504040204" pitchFamily="50" charset="-128"/>
                <a:ea typeface="メイリオ" panose="020B0604030504040204" pitchFamily="50" charset="-128"/>
              </a:rPr>
              <a:t>させていただきます。</a:t>
            </a:r>
            <a:r>
              <a:rPr lang="ja-JP" altLang="en-US" b="1" dirty="0">
                <a:latin typeface="メイリオ" panose="020B0604030504040204" pitchFamily="50" charset="-128"/>
                <a:ea typeface="メイリオ" panose="020B0604030504040204" pitchFamily="50" charset="-128"/>
              </a:rPr>
              <a:t>「テーマ設定会議」ご参加前</a:t>
            </a:r>
            <a:r>
              <a:rPr lang="ja-JP" altLang="en-US" dirty="0">
                <a:latin typeface="メイリオ" panose="020B0604030504040204" pitchFamily="50" charset="-128"/>
                <a:ea typeface="メイリオ" panose="020B0604030504040204" pitchFamily="50" charset="-128"/>
              </a:rPr>
              <a:t>に他パートの「テーマ趣意文」を読み、討論したい相手候補を見つけてください。</a:t>
            </a:r>
            <a:endParaRPr lang="en-US" altLang="ja-JP"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5" y="3198550"/>
            <a:ext cx="11790947" cy="3000821"/>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2. </a:t>
            </a:r>
            <a:r>
              <a:rPr lang="ja-JP" altLang="en-US" sz="2100" b="1" dirty="0">
                <a:latin typeface="メイリオ" panose="020B0604030504040204" pitchFamily="50" charset="-128"/>
                <a:ea typeface="メイリオ" panose="020B0604030504040204" pitchFamily="50" charset="-128"/>
              </a:rPr>
              <a:t>インナー大会</a:t>
            </a:r>
            <a:r>
              <a:rPr lang="en-US" altLang="ja-JP" sz="2100" b="1" dirty="0">
                <a:latin typeface="メイリオ" panose="020B0604030504040204" pitchFamily="50" charset="-128"/>
                <a:ea typeface="メイリオ" panose="020B0604030504040204" pitchFamily="50" charset="-128"/>
              </a:rPr>
              <a:t>HP</a:t>
            </a:r>
            <a:r>
              <a:rPr lang="ja-JP" altLang="en-US" sz="2100" b="1" dirty="0">
                <a:latin typeface="メイリオ" panose="020B0604030504040204" pitchFamily="50" charset="-128"/>
                <a:ea typeface="メイリオ" panose="020B0604030504040204" pitchFamily="50" charset="-128"/>
              </a:rPr>
              <a:t>に掲載されている参加フォームから参加申し込みしてください。</a:t>
            </a:r>
            <a:endParaRPr lang="en-US" altLang="ja-JP" sz="2100" b="1" dirty="0">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に掲載されている</a:t>
            </a:r>
            <a:r>
              <a:rPr lang="ja-JP" altLang="en-US" sz="2100" b="1" dirty="0">
                <a:latin typeface="メイリオ" panose="020B0604030504040204" pitchFamily="50" charset="-128"/>
                <a:ea typeface="メイリオ" panose="020B0604030504040204" pitchFamily="50" charset="-128"/>
              </a:rPr>
              <a:t>「討論部門参加申し込みフォーム」</a:t>
            </a:r>
            <a:r>
              <a:rPr lang="ja-JP" altLang="en-US" dirty="0">
                <a:latin typeface="メイリオ" panose="020B0604030504040204" pitchFamily="50" charset="-128"/>
                <a:ea typeface="メイリオ" panose="020B0604030504040204" pitchFamily="50" charset="-128"/>
              </a:rPr>
              <a:t>をクリックしてください。</a:t>
            </a:r>
            <a:r>
              <a:rPr lang="ja-JP" altLang="en-US" b="1" dirty="0">
                <a:solidFill>
                  <a:srgbClr val="C00000"/>
                </a:solidFill>
                <a:latin typeface="メイリオ" panose="020B0604030504040204" pitchFamily="50" charset="-128"/>
                <a:ea typeface="メイリオ" panose="020B0604030504040204" pitchFamily="50" charset="-128"/>
              </a:rPr>
              <a:t>代表者名・大学名・学部名・ゼミ名（フルネーム）・パート名・参加人数・電話番号（代表者）・メールアドレス（代表者）・備考</a:t>
            </a:r>
            <a:r>
              <a:rPr lang="ja-JP" altLang="en-US" b="1" dirty="0">
                <a:latin typeface="メイリオ" panose="020B0604030504040204" pitchFamily="50" charset="-128"/>
                <a:ea typeface="メイリオ" panose="020B0604030504040204" pitchFamily="50" charset="-128"/>
              </a:rPr>
              <a:t>を記入し、</a:t>
            </a:r>
            <a:r>
              <a:rPr lang="ja-JP" altLang="en-US" b="1" dirty="0">
                <a:solidFill>
                  <a:srgbClr val="C00000"/>
                </a:solidFill>
                <a:latin typeface="メイリオ" panose="020B0604030504040204" pitchFamily="50" charset="-128"/>
                <a:ea typeface="メイリオ" panose="020B0604030504040204" pitchFamily="50" charset="-128"/>
              </a:rPr>
              <a:t>「テーマ趣意文」を必ず添付して送信ください。「テーマ趣意文」を添付せずに参加申し込みすることは出来ません</a:t>
            </a:r>
            <a:r>
              <a:rPr lang="ja-JP" altLang="en-US" dirty="0">
                <a:latin typeface="メイリオ" panose="020B0604030504040204" pitchFamily="50" charset="-128"/>
                <a:ea typeface="メイリオ" panose="020B0604030504040204" pitchFamily="50" charset="-128"/>
              </a:rPr>
              <a:t>ので、ご注意ください。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討論部門参加申し込みフォーム送信後、ご記入いただいたメールアドレスに自動返信させていただきます。記入事項に不備がないかを確認後、再度メールをお送りいたします。</a:t>
            </a:r>
            <a:endParaRPr lang="en-US" altLang="ja-JP" dirty="0">
              <a:latin typeface="メイリオ" panose="020B0604030504040204" pitchFamily="50" charset="-128"/>
              <a:ea typeface="メイリオ" panose="020B0604030504040204" pitchFamily="50" charset="-128"/>
            </a:endParaRPr>
          </a:p>
          <a:p>
            <a:pPr>
              <a:spcBef>
                <a:spcPts val="6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申し込み確認に数日お時間をいただきます。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600"/>
              </a:spcBef>
            </a:pPr>
            <a:r>
              <a:rPr lang="ja-JP" altLang="en-US" sz="2100" b="1" dirty="0">
                <a:solidFill>
                  <a:srgbClr val="C00000"/>
                </a:solidFill>
                <a:latin typeface="メイリオ" panose="020B0604030504040204" pitchFamily="50" charset="-128"/>
                <a:ea typeface="メイリオ" panose="020B0604030504040204" pitchFamily="50" charset="-128"/>
              </a:rPr>
              <a:t>　</a:t>
            </a:r>
            <a:r>
              <a:rPr lang="en-US" altLang="ja-JP" sz="2100" b="1" dirty="0">
                <a:solidFill>
                  <a:srgbClr val="C00000"/>
                </a:solidFill>
                <a:latin typeface="メイリオ" panose="020B0604030504040204" pitchFamily="50" charset="-128"/>
                <a:ea typeface="メイリオ" panose="020B0604030504040204" pitchFamily="50" charset="-128"/>
              </a:rPr>
              <a:t>1</a:t>
            </a:r>
            <a:r>
              <a:rPr lang="ja-JP" altLang="en-US" sz="2100" b="1" dirty="0">
                <a:solidFill>
                  <a:srgbClr val="C00000"/>
                </a:solidFill>
                <a:latin typeface="メイリオ" panose="020B0604030504040204" pitchFamily="50" charset="-128"/>
                <a:ea typeface="メイリオ" panose="020B0604030504040204" pitchFamily="50" charset="-128"/>
              </a:rPr>
              <a:t>週間以上経過してもメールが届かない場合、インナー大会討論部門までご連絡ください。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00525" y="6317399"/>
            <a:ext cx="11790946" cy="646331"/>
          </a:xfrm>
          <a:prstGeom prst="rect">
            <a:avLst/>
          </a:prstGeom>
          <a:noFill/>
        </p:spPr>
        <p:txBody>
          <a:bodyPr wrap="square" rtlCol="0">
            <a:spAutoFit/>
          </a:bodyPr>
          <a:lstStyle/>
          <a:p>
            <a:pPr>
              <a:spcAft>
                <a:spcPts val="600"/>
              </a:spcAft>
            </a:pPr>
            <a:r>
              <a:rPr lang="ja-JP" altLang="en-US" sz="3600" b="1" dirty="0">
                <a:latin typeface="メイリオ" panose="020B0604030504040204" pitchFamily="50" charset="-128"/>
                <a:ea typeface="メイリオ" panose="020B0604030504040204" pitchFamily="50" charset="-128"/>
              </a:rPr>
              <a:t>参加申し込み・テーマ趣意文提出期間：</a:t>
            </a:r>
            <a:r>
              <a:rPr lang="en-US" altLang="ja-JP" sz="3600" b="1" dirty="0">
                <a:latin typeface="メイリオ" panose="020B0604030504040204" pitchFamily="50" charset="-128"/>
                <a:ea typeface="メイリオ" panose="020B0604030504040204" pitchFamily="50" charset="-128"/>
              </a:rPr>
              <a:t>4/24</a:t>
            </a:r>
            <a:r>
              <a:rPr lang="ja-JP" altLang="en-US" sz="3600" b="1" dirty="0">
                <a:latin typeface="メイリオ" panose="020B0604030504040204" pitchFamily="50" charset="-128"/>
                <a:ea typeface="メイリオ" panose="020B0604030504040204" pitchFamily="50" charset="-128"/>
              </a:rPr>
              <a:t>～</a:t>
            </a:r>
            <a:r>
              <a:rPr lang="en-US" altLang="ja-JP" sz="3600" b="1" dirty="0">
                <a:latin typeface="メイリオ" panose="020B0604030504040204" pitchFamily="50" charset="-128"/>
                <a:ea typeface="メイリオ" panose="020B0604030504040204" pitchFamily="50" charset="-128"/>
              </a:rPr>
              <a:t>6/16</a:t>
            </a:r>
          </a:p>
        </p:txBody>
      </p:sp>
      <p:sp>
        <p:nvSpPr>
          <p:cNvPr id="2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21</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0922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7-1</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申し込み方法</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1323439"/>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3. </a:t>
            </a:r>
            <a:r>
              <a:rPr lang="ja-JP" altLang="en-US" sz="2100" b="1" dirty="0">
                <a:latin typeface="メイリオ" panose="020B0604030504040204" pitchFamily="50" charset="-128"/>
                <a:ea typeface="メイリオ" panose="020B0604030504040204" pitchFamily="50" charset="-128"/>
              </a:rPr>
              <a:t>インナー大会</a:t>
            </a:r>
            <a:r>
              <a:rPr lang="en-US" altLang="ja-JP" sz="2100" b="1" dirty="0">
                <a:latin typeface="メイリオ" panose="020B0604030504040204" pitchFamily="50" charset="-128"/>
                <a:ea typeface="メイリオ" panose="020B0604030504040204" pitchFamily="50" charset="-128"/>
              </a:rPr>
              <a:t>HP</a:t>
            </a:r>
            <a:r>
              <a:rPr lang="ja-JP" altLang="en-US" sz="2100" b="1" dirty="0">
                <a:latin typeface="メイリオ" panose="020B0604030504040204" pitchFamily="50" charset="-128"/>
                <a:ea typeface="メイリオ" panose="020B0604030504040204" pitchFamily="50" charset="-128"/>
              </a:rPr>
              <a:t>に掲載された「テーマ趣意文一覧」「部門別一覧」をご確認ください。</a:t>
            </a:r>
            <a:endParaRPr lang="en-US" altLang="ja-JP" sz="2100"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6/21</a:t>
            </a:r>
            <a:r>
              <a:rPr lang="ja-JP" altLang="en-US" dirty="0">
                <a:latin typeface="メイリオ" panose="020B0604030504040204" pitchFamily="50" charset="-128"/>
                <a:ea typeface="メイリオ" panose="020B0604030504040204" pitchFamily="50" charset="-128"/>
              </a:rPr>
              <a:t>に「テーマ趣意文」を一覧にした「テーマ趣意文一覧」と「部門別一覧」をインナー大会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へ掲載いたします。</a:t>
            </a:r>
            <a:r>
              <a:rPr lang="ja-JP" altLang="en-US" b="1" dirty="0">
                <a:latin typeface="メイリオ" panose="020B0604030504040204" pitchFamily="50" charset="-128"/>
                <a:ea typeface="メイリオ" panose="020B0604030504040204" pitchFamily="50" charset="-128"/>
              </a:rPr>
              <a:t>提出した「テーマ趣意文」が掲載されているか、誤りがないかをご確認ください。</a:t>
            </a:r>
            <a:r>
              <a:rPr lang="ja-JP" altLang="en-US" dirty="0">
                <a:latin typeface="メイリオ" panose="020B0604030504040204" pitchFamily="50" charset="-128"/>
                <a:ea typeface="メイリオ" panose="020B0604030504040204" pitchFamily="50" charset="-128"/>
              </a:rPr>
              <a:t>もし、掲載されていない、誤りがある等の問題がございましたらインナー大会討論部門までご連絡ください。</a:t>
            </a:r>
            <a:endParaRPr lang="en-US" altLang="ja-JP"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5" y="2367553"/>
            <a:ext cx="11790947" cy="2877711"/>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4. </a:t>
            </a:r>
            <a:r>
              <a:rPr lang="ja-JP" altLang="en-US" sz="2100" b="1" dirty="0">
                <a:latin typeface="メイリオ" panose="020B0604030504040204" pitchFamily="50" charset="-128"/>
                <a:ea typeface="メイリオ" panose="020B0604030504040204" pitchFamily="50" charset="-128"/>
              </a:rPr>
              <a:t>分科会申請を行ってください。</a:t>
            </a:r>
            <a:endParaRPr lang="en-US" altLang="ja-JP" sz="2100" b="1" dirty="0">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討論相手を見つけ、分科会の結成を行います。事前に「テーマ趣意文一覧」や「部門別一覧」を読み、</a:t>
            </a:r>
            <a:r>
              <a:rPr lang="ja-JP" altLang="en-US" b="1" dirty="0">
                <a:solidFill>
                  <a:srgbClr val="C00000"/>
                </a:solidFill>
                <a:latin typeface="メイリオ" panose="020B0604030504040204" pitchFamily="50" charset="-128"/>
                <a:ea typeface="メイリオ" panose="020B0604030504040204" pitchFamily="50" charset="-128"/>
              </a:rPr>
              <a:t>討論したい相手候補が見つかりましたら、「分科会申請フォーム」より申請を行ってください</a:t>
            </a:r>
            <a:r>
              <a:rPr lang="ja-JP" altLang="en-US" dirty="0">
                <a:latin typeface="メイリオ" panose="020B0604030504040204" pitchFamily="50" charset="-128"/>
                <a:ea typeface="メイリオ" panose="020B0604030504040204" pitchFamily="50" charset="-128"/>
              </a:rPr>
              <a:t>。また、分科会結成のため議長団と助言講師を選出していただきます。</a:t>
            </a:r>
            <a:endParaRPr lang="en-US" altLang="ja-JP" dirty="0">
              <a:latin typeface="メイリオ" panose="020B0604030504040204" pitchFamily="50" charset="-128"/>
              <a:ea typeface="メイリオ" panose="020B0604030504040204" pitchFamily="50" charset="-128"/>
            </a:endParaRPr>
          </a:p>
          <a:p>
            <a:pPr>
              <a:spcBef>
                <a:spcPts val="600"/>
              </a:spcBef>
            </a:pPr>
            <a:r>
              <a:rPr lang="ja-JP" altLang="en-US" sz="2100" dirty="0">
                <a:latin typeface="メイリオ" panose="020B0604030504040204" pitchFamily="50" charset="-128"/>
                <a:ea typeface="メイリオ" panose="020B0604030504040204" pitchFamily="50" charset="-128"/>
              </a:rPr>
              <a:t>　 ・分科会が結成できた場合</a:t>
            </a:r>
          </a:p>
          <a:p>
            <a:r>
              <a:rPr lang="ja-JP" altLang="en-US" dirty="0">
                <a:latin typeface="メイリオ" panose="020B0604030504040204" pitchFamily="50" charset="-128"/>
                <a:ea typeface="メイリオ" panose="020B0604030504040204" pitchFamily="50" charset="-128"/>
              </a:rPr>
              <a:t>　　　　討論内容、議長団・助言講師の選出についてご確認ください。</a:t>
            </a:r>
            <a:endParaRPr lang="en-US" altLang="ja-JP" dirty="0">
              <a:latin typeface="メイリオ" panose="020B0604030504040204" pitchFamily="50" charset="-128"/>
              <a:ea typeface="メイリオ" panose="020B0604030504040204" pitchFamily="50" charset="-128"/>
            </a:endParaRPr>
          </a:p>
          <a:p>
            <a:r>
              <a:rPr lang="ja-JP" altLang="en-US" sz="2100" dirty="0">
                <a:latin typeface="メイリオ" panose="020B0604030504040204" pitchFamily="50" charset="-128"/>
                <a:ea typeface="メイリオ" panose="020B0604030504040204" pitchFamily="50" charset="-128"/>
              </a:rPr>
              <a:t>　 ・分科会が結成できなかった場合</a:t>
            </a:r>
            <a:endParaRPr lang="en-US" altLang="ja-JP" sz="2100" dirty="0">
              <a:latin typeface="メイリオ" panose="020B0604030504040204" pitchFamily="50" charset="-128"/>
              <a:ea typeface="メイリオ" panose="020B0604030504040204" pitchFamily="50" charset="-128"/>
            </a:endParaRPr>
          </a:p>
          <a:p>
            <a:r>
              <a:rPr lang="ja-JP" altLang="en-US">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7/5</a:t>
            </a:r>
            <a:r>
              <a:rPr lang="ja-JP" altLang="en-US">
                <a:latin typeface="メイリオ" panose="020B0604030504040204" pitchFamily="50" charset="-128"/>
                <a:ea typeface="メイリオ" panose="020B0604030504040204" pitchFamily="50" charset="-128"/>
              </a:rPr>
              <a:t>に</a:t>
            </a:r>
            <a:r>
              <a:rPr lang="ja-JP" altLang="en-US" dirty="0">
                <a:latin typeface="メイリオ" panose="020B0604030504040204" pitchFamily="50" charset="-128"/>
                <a:ea typeface="メイリオ" panose="020B0604030504040204" pitchFamily="50" charset="-128"/>
              </a:rPr>
              <a:t>「未成立パート一覧」と「未成立パート受け入れ可能分科会一覧」をインナー大会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へ掲載いた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します。それをもとに第</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回分科会申請を行ってください。</a:t>
            </a:r>
            <a:endParaRPr lang="en-US" altLang="ja-JP"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00525" y="5363292"/>
            <a:ext cx="11790947" cy="1046440"/>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5. </a:t>
            </a:r>
            <a:r>
              <a:rPr lang="ja-JP" altLang="en-US" sz="2100" b="1" dirty="0">
                <a:latin typeface="メイリオ" panose="020B0604030504040204" pitchFamily="50" charset="-128"/>
                <a:ea typeface="メイリオ" panose="020B0604030504040204" pitchFamily="50" charset="-128"/>
              </a:rPr>
              <a:t>参加費、準加盟校費をお支払いください。</a:t>
            </a:r>
            <a:endParaRPr lang="en-US" altLang="ja-JP" sz="2100" b="1" dirty="0">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お支払いに関する詳細は、</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7-2. </a:t>
            </a:r>
            <a:r>
              <a:rPr lang="ja-JP" altLang="en-US" b="1" dirty="0">
                <a:latin typeface="メイリオ" panose="020B0604030504040204" pitchFamily="50" charset="-128"/>
                <a:ea typeface="メイリオ" panose="020B0604030504040204" pitchFamily="50" charset="-128"/>
              </a:rPr>
              <a:t>参加費のお支払いについて」「</a:t>
            </a:r>
            <a:r>
              <a:rPr lang="en-US" altLang="ja-JP" b="1" dirty="0">
                <a:latin typeface="メイリオ" panose="020B0604030504040204" pitchFamily="50" charset="-128"/>
                <a:ea typeface="メイリオ" panose="020B0604030504040204" pitchFamily="50" charset="-128"/>
              </a:rPr>
              <a:t>7-3. </a:t>
            </a:r>
            <a:r>
              <a:rPr lang="ja-JP" altLang="en-US" b="1" dirty="0">
                <a:latin typeface="メイリオ" panose="020B0604030504040204" pitchFamily="50" charset="-128"/>
                <a:ea typeface="メイリオ" panose="020B0604030504040204" pitchFamily="50" charset="-128"/>
              </a:rPr>
              <a:t>準加盟校費のお支払いについて」</a:t>
            </a:r>
            <a:r>
              <a:rPr lang="ja-JP" altLang="en-US" dirty="0">
                <a:latin typeface="メイリオ" panose="020B0604030504040204" pitchFamily="50" charset="-128"/>
                <a:ea typeface="メイリオ" panose="020B0604030504040204" pitchFamily="50" charset="-128"/>
              </a:rPr>
              <a:t>をご覧ください。</a:t>
            </a:r>
            <a:endParaRPr lang="en-US" altLang="ja-JP" dirty="0">
              <a:latin typeface="メイリオ" panose="020B0604030504040204" pitchFamily="50" charset="-128"/>
              <a:ea typeface="メイリオ" panose="020B0604030504040204" pitchFamily="50" charset="-128"/>
            </a:endParaRPr>
          </a:p>
        </p:txBody>
      </p:sp>
      <p:sp>
        <p:nvSpPr>
          <p:cNvPr id="1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22</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12944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p:cNvGrpSpPr/>
          <p:nvPr/>
        </p:nvGrpSpPr>
        <p:grpSpPr>
          <a:xfrm>
            <a:off x="10499558" y="5173400"/>
            <a:ext cx="1692442" cy="1698070"/>
            <a:chOff x="10499558" y="5173400"/>
            <a:chExt cx="1692442" cy="1698070"/>
          </a:xfrm>
        </p:grpSpPr>
        <p:sp>
          <p:nvSpPr>
            <p:cNvPr id="30" name="正方形/長方形 2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1790946"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7-2</a:t>
              </a:r>
              <a:r>
                <a:rPr kumimoji="1" lang="en-US" altLang="ja-JP" sz="3600" dirty="0">
                  <a:latin typeface="メイリオ" panose="020B0604030504040204" pitchFamily="50" charset="-128"/>
                  <a:ea typeface="メイリオ" panose="020B0604030504040204" pitchFamily="50" charset="-128"/>
                </a:rPr>
                <a:t>. </a:t>
              </a:r>
              <a:r>
                <a:rPr kumimoji="1" lang="ja-JP" altLang="en-US" sz="3600" dirty="0">
                  <a:latin typeface="メイリオ" panose="020B0604030504040204" pitchFamily="50" charset="-128"/>
                  <a:ea typeface="メイリオ" panose="020B0604030504040204" pitchFamily="50" charset="-128"/>
                </a:rPr>
                <a:t>参加費のお支払いについて</a:t>
              </a:r>
              <a:endParaRPr lang="ja-JP" altLang="en-US" sz="3200" b="1"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1138773"/>
          </a:xfrm>
          <a:prstGeom prst="rect">
            <a:avLst/>
          </a:prstGeom>
          <a:noFill/>
        </p:spPr>
        <p:txBody>
          <a:bodyPr wrap="square" rtlCol="0">
            <a:spAutoFit/>
          </a:bodyPr>
          <a:lstStyle/>
          <a:p>
            <a:r>
              <a:rPr lang="ja-JP" altLang="en-US" sz="2100" b="1" dirty="0">
                <a:latin typeface="メイリオ" panose="020B0604030504040204" pitchFamily="50" charset="-128"/>
                <a:ea typeface="メイリオ" panose="020B0604030504040204" pitchFamily="50" charset="-128"/>
              </a:rPr>
              <a:t>・参加費：</a:t>
            </a:r>
            <a:r>
              <a:rPr lang="en-US" altLang="ja-JP" sz="2100" b="1" dirty="0">
                <a:latin typeface="メイリオ" panose="020B0604030504040204" pitchFamily="50" charset="-128"/>
                <a:ea typeface="メイリオ" panose="020B0604030504040204" pitchFamily="50" charset="-128"/>
              </a:rPr>
              <a:t>1</a:t>
            </a:r>
            <a:r>
              <a:rPr lang="ja-JP" altLang="en-US" sz="2100" b="1" dirty="0">
                <a:latin typeface="メイリオ" panose="020B0604030504040204" pitchFamily="50" charset="-128"/>
                <a:ea typeface="メイリオ" panose="020B0604030504040204" pitchFamily="50" charset="-128"/>
              </a:rPr>
              <a:t>人あたり　</a:t>
            </a:r>
            <a:r>
              <a:rPr lang="en-US" altLang="ja-JP" sz="2100" b="1" dirty="0">
                <a:latin typeface="メイリオ" panose="020B0604030504040204" pitchFamily="50" charset="-128"/>
                <a:ea typeface="メイリオ" panose="020B0604030504040204" pitchFamily="50" charset="-128"/>
              </a:rPr>
              <a:t>2,500</a:t>
            </a:r>
            <a:r>
              <a:rPr lang="ja-JP" altLang="en-US" sz="2100" b="1" dirty="0">
                <a:latin typeface="メイリオ" panose="020B0604030504040204" pitchFamily="50" charset="-128"/>
                <a:ea typeface="メイリオ" panose="020B0604030504040204" pitchFamily="50" charset="-128"/>
              </a:rPr>
              <a:t>円</a:t>
            </a:r>
            <a:r>
              <a:rPr lang="en-US" altLang="ja-JP" sz="2100" dirty="0">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尚、加盟校は</a:t>
            </a:r>
            <a:r>
              <a:rPr lang="en-US" altLang="ja-JP" sz="2100" b="1" dirty="0">
                <a:solidFill>
                  <a:srgbClr val="C00000"/>
                </a:solidFill>
                <a:latin typeface="メイリオ" panose="020B0604030504040204" pitchFamily="50" charset="-128"/>
                <a:ea typeface="メイリオ" panose="020B0604030504040204" pitchFamily="50" charset="-128"/>
              </a:rPr>
              <a:t>1500</a:t>
            </a:r>
            <a:r>
              <a:rPr lang="ja-JP" altLang="en-US" sz="2100" b="1" dirty="0">
                <a:solidFill>
                  <a:srgbClr val="C00000"/>
                </a:solidFill>
                <a:latin typeface="メイリオ" panose="020B0604030504040204" pitchFamily="50" charset="-128"/>
                <a:ea typeface="メイリオ" panose="020B0604030504040204" pitchFamily="50" charset="-128"/>
              </a:rPr>
              <a:t>円、準加盟校は</a:t>
            </a:r>
            <a:r>
              <a:rPr lang="en-US" altLang="ja-JP" sz="2100" b="1" dirty="0">
                <a:solidFill>
                  <a:srgbClr val="C00000"/>
                </a:solidFill>
                <a:latin typeface="メイリオ" panose="020B0604030504040204" pitchFamily="50" charset="-128"/>
                <a:ea typeface="メイリオ" panose="020B0604030504040204" pitchFamily="50" charset="-128"/>
              </a:rPr>
              <a:t>2000</a:t>
            </a:r>
            <a:r>
              <a:rPr lang="ja-JP" altLang="en-US" sz="2100" b="1" dirty="0">
                <a:solidFill>
                  <a:srgbClr val="C00000"/>
                </a:solidFill>
                <a:latin typeface="メイリオ" panose="020B0604030504040204" pitchFamily="50" charset="-128"/>
                <a:ea typeface="メイリオ" panose="020B0604030504040204" pitchFamily="50" charset="-128"/>
              </a:rPr>
              <a:t>円とする。</a:t>
            </a:r>
            <a:r>
              <a:rPr lang="en-US" altLang="ja-JP" sz="2100" dirty="0">
                <a:latin typeface="メイリオ" panose="020B0604030504040204" pitchFamily="50" charset="-128"/>
                <a:ea typeface="メイリオ" panose="020B0604030504040204" pitchFamily="50" charset="-128"/>
              </a:rPr>
              <a:t>)</a:t>
            </a:r>
          </a:p>
          <a:p>
            <a:endParaRPr lang="en-US" altLang="ja-JP" sz="2100" b="1"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参加費は</a:t>
            </a:r>
            <a:r>
              <a:rPr lang="ja-JP" altLang="en-US" sz="2100" b="1" dirty="0">
                <a:solidFill>
                  <a:srgbClr val="C00000"/>
                </a:solidFill>
                <a:latin typeface="メイリオ" panose="020B0604030504040204" pitchFamily="50" charset="-128"/>
                <a:ea typeface="メイリオ" panose="020B0604030504040204" pitchFamily="50" charset="-128"/>
              </a:rPr>
              <a:t>パート単位</a:t>
            </a:r>
            <a:r>
              <a:rPr lang="ja-JP" altLang="en-US" dirty="0">
                <a:latin typeface="メイリオ" panose="020B0604030504040204" pitchFamily="50" charset="-128"/>
                <a:ea typeface="メイリオ" panose="020B0604030504040204" pitchFamily="50" charset="-128"/>
              </a:rPr>
              <a:t>でとりまとめ、</a:t>
            </a:r>
            <a:r>
              <a:rPr lang="ja-JP" altLang="en-US" sz="2100" b="1" dirty="0">
                <a:solidFill>
                  <a:srgbClr val="C00000"/>
                </a:solidFill>
                <a:latin typeface="メイリオ" panose="020B0604030504040204" pitchFamily="50" charset="-128"/>
                <a:ea typeface="メイリオ" panose="020B0604030504040204" pitchFamily="50" charset="-128"/>
              </a:rPr>
              <a:t>パートの代表者が一括で</a:t>
            </a:r>
            <a:r>
              <a:rPr lang="ja-JP" altLang="en-US" dirty="0">
                <a:latin typeface="メイリオ" panose="020B0604030504040204" pitchFamily="50" charset="-128"/>
                <a:ea typeface="メイリオ" panose="020B0604030504040204" pitchFamily="50" charset="-128"/>
              </a:rPr>
              <a:t>お振込みください。</a:t>
            </a:r>
            <a:endParaRPr lang="en-US" altLang="ja-JP"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5" y="6007770"/>
            <a:ext cx="11790947" cy="646331"/>
          </a:xfrm>
          <a:prstGeom prst="rect">
            <a:avLst/>
          </a:prstGeom>
          <a:noFill/>
        </p:spPr>
        <p:txBody>
          <a:bodyPr wrap="square" rtlCol="0">
            <a:spAutoFit/>
          </a:bodyPr>
          <a:lstStyle/>
          <a:p>
            <a:pPr lvl="0"/>
            <a:r>
              <a:rPr lang="ja-JP" altLang="en-US" sz="3600" b="1" dirty="0">
                <a:solidFill>
                  <a:prstClr val="black"/>
                </a:solidFill>
                <a:latin typeface="メイリオ" panose="020B0604030504040204" pitchFamily="50" charset="-128"/>
                <a:ea typeface="メイリオ" panose="020B0604030504040204" pitchFamily="50" charset="-128"/>
              </a:rPr>
              <a:t>参加費振り込み期間：</a:t>
            </a:r>
            <a:r>
              <a:rPr lang="en-US" altLang="ja-JP" sz="3600" b="1" dirty="0">
                <a:solidFill>
                  <a:prstClr val="black"/>
                </a:solidFill>
                <a:latin typeface="メイリオ" panose="020B0604030504040204" pitchFamily="50" charset="-128"/>
                <a:ea typeface="メイリオ" panose="020B0604030504040204" pitchFamily="50" charset="-128"/>
              </a:rPr>
              <a:t>10/10</a:t>
            </a:r>
            <a:r>
              <a:rPr lang="ja-JP" altLang="en-US" sz="3600" b="1" dirty="0">
                <a:solidFill>
                  <a:prstClr val="black"/>
                </a:solidFill>
                <a:latin typeface="メイリオ" panose="020B0604030504040204" pitchFamily="50" charset="-128"/>
                <a:ea typeface="メイリオ" panose="020B0604030504040204" pitchFamily="50" charset="-128"/>
              </a:rPr>
              <a:t>～</a:t>
            </a:r>
            <a:r>
              <a:rPr lang="en-US" altLang="ja-JP" sz="3600" b="1" dirty="0">
                <a:solidFill>
                  <a:prstClr val="black"/>
                </a:solidFill>
                <a:latin typeface="メイリオ" panose="020B0604030504040204" pitchFamily="50" charset="-128"/>
                <a:ea typeface="メイリオ" panose="020B0604030504040204" pitchFamily="50" charset="-128"/>
              </a:rPr>
              <a:t>10/21</a:t>
            </a:r>
          </a:p>
        </p:txBody>
      </p:sp>
      <p:sp>
        <p:nvSpPr>
          <p:cNvPr id="26" name="テキスト ボックス 25"/>
          <p:cNvSpPr txBox="1"/>
          <p:nvPr/>
        </p:nvSpPr>
        <p:spPr>
          <a:xfrm>
            <a:off x="200525" y="1946936"/>
            <a:ext cx="11790947" cy="1169551"/>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振込先、振り込み期間について</a:t>
            </a:r>
            <a:endParaRPr lang="en-US" altLang="ja-JP" sz="2100" b="1" dirty="0">
              <a:latin typeface="メイリオ" panose="020B0604030504040204" pitchFamily="50" charset="-128"/>
              <a:ea typeface="メイリオ" panose="020B0604030504040204" pitchFamily="50" charset="-128"/>
            </a:endParaRPr>
          </a:p>
          <a:p>
            <a:pPr>
              <a:spcAft>
                <a:spcPts val="600"/>
              </a:spcAft>
            </a:pP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指定口座</a:t>
            </a:r>
            <a:r>
              <a:rPr lang="en-US" altLang="ja-JP" dirty="0">
                <a:latin typeface="メイリオ" panose="020B0604030504040204" pitchFamily="50" charset="-128"/>
                <a:ea typeface="メイリオ" panose="020B0604030504040204" pitchFamily="50" charset="-128"/>
              </a:rPr>
              <a:t>】</a:t>
            </a:r>
          </a:p>
          <a:p>
            <a:r>
              <a:rPr lang="ja-JP" altLang="en-US" sz="2100" b="1" dirty="0">
                <a:solidFill>
                  <a:srgbClr val="C00000"/>
                </a:solidFill>
                <a:latin typeface="メイリオ" panose="020B0604030504040204" pitchFamily="50" charset="-128"/>
                <a:ea typeface="メイリオ" panose="020B0604030504040204" pitchFamily="50" charset="-128"/>
              </a:rPr>
              <a:t>　</a:t>
            </a: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「加盟校費・準加盟校費」振込先とは異なりますので、振り込み時は十分ご注意ください。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120316" y="3320677"/>
            <a:ext cx="11626515" cy="1292662"/>
          </a:xfrm>
          <a:prstGeom prst="rect">
            <a:avLst/>
          </a:prstGeom>
          <a:noFill/>
        </p:spPr>
        <p:txBody>
          <a:bodyPr wrap="square" numCol="2" rtlCol="0">
            <a:spAutoFit/>
          </a:bodyPr>
          <a:lstStyle/>
          <a:p>
            <a:pPr lvl="1">
              <a:spcAft>
                <a:spcPts val="600"/>
              </a:spcAft>
            </a:pPr>
            <a:r>
              <a:rPr lang="ja-JP" altLang="en-US" sz="2100" b="1" dirty="0">
                <a:latin typeface="メイリオ" panose="020B0604030504040204" pitchFamily="50" charset="-128"/>
                <a:ea typeface="メイリオ" panose="020B0604030504040204" pitchFamily="50" charset="-128"/>
              </a:rPr>
              <a:t>・銀行名：ゆうちょ銀行</a:t>
            </a:r>
            <a:endParaRPr lang="en-US" altLang="ja-JP" sz="2100" b="1" dirty="0">
              <a:latin typeface="メイリオ" panose="020B0604030504040204" pitchFamily="50" charset="-128"/>
              <a:ea typeface="メイリオ" panose="020B0604030504040204" pitchFamily="50" charset="-128"/>
            </a:endParaRPr>
          </a:p>
          <a:p>
            <a:pPr lvl="1">
              <a:spcAft>
                <a:spcPts val="600"/>
              </a:spcAft>
            </a:pPr>
            <a:r>
              <a:rPr lang="ja-JP" altLang="en-US" sz="2100" b="1" dirty="0">
                <a:latin typeface="メイリオ" panose="020B0604030504040204" pitchFamily="50" charset="-128"/>
                <a:ea typeface="メイリオ" panose="020B0604030504040204" pitchFamily="50" charset="-128"/>
              </a:rPr>
              <a:t>・店舗：</a:t>
            </a:r>
            <a:r>
              <a:rPr lang="ja-JP" altLang="en-US" sz="2100" b="1" dirty="0"/>
              <a:t>〇九八（ゼロキュウハチ）</a:t>
            </a:r>
            <a:endParaRPr lang="en-US" altLang="ja-JP" sz="2100" b="1" dirty="0"/>
          </a:p>
          <a:p>
            <a:pPr lvl="1">
              <a:spcAft>
                <a:spcPts val="600"/>
              </a:spcAft>
            </a:pPr>
            <a:r>
              <a:rPr lang="ja-JP" altLang="en-US" sz="2100" b="1" dirty="0">
                <a:latin typeface="メイリオ" panose="020B0604030504040204" pitchFamily="50" charset="-128"/>
                <a:ea typeface="メイリオ" panose="020B0604030504040204" pitchFamily="50" charset="-128"/>
              </a:rPr>
              <a:t>・店番：</a:t>
            </a:r>
            <a:r>
              <a:rPr lang="en-US" altLang="ja-JP" sz="2100" b="1" dirty="0">
                <a:latin typeface="メイリオ" panose="020B0604030504040204" pitchFamily="50" charset="-128"/>
                <a:ea typeface="メイリオ" panose="020B0604030504040204" pitchFamily="50" charset="-128"/>
              </a:rPr>
              <a:t>098</a:t>
            </a:r>
          </a:p>
          <a:p>
            <a:pPr>
              <a:spcAft>
                <a:spcPts val="600"/>
              </a:spcAft>
            </a:pPr>
            <a:r>
              <a:rPr lang="ja-JP" altLang="en-US" sz="2100" b="1" dirty="0">
                <a:latin typeface="メイリオ" panose="020B0604030504040204" pitchFamily="50" charset="-128"/>
                <a:ea typeface="メイリオ" panose="020B0604030504040204" pitchFamily="50" charset="-128"/>
              </a:rPr>
              <a:t>・預金種目：普通預金</a:t>
            </a:r>
            <a:endParaRPr lang="en-US" altLang="ja-JP" sz="2100" b="1" dirty="0">
              <a:latin typeface="メイリオ" panose="020B0604030504040204" pitchFamily="50" charset="-128"/>
              <a:ea typeface="メイリオ" panose="020B0604030504040204" pitchFamily="50" charset="-128"/>
            </a:endParaRPr>
          </a:p>
          <a:p>
            <a:pPr>
              <a:spcAft>
                <a:spcPts val="600"/>
              </a:spcAft>
            </a:pPr>
            <a:r>
              <a:rPr lang="ja-JP" altLang="en-US" sz="2100" b="1" dirty="0">
                <a:latin typeface="メイリオ" panose="020B0604030504040204" pitchFamily="50" charset="-128"/>
                <a:ea typeface="メイリオ" panose="020B0604030504040204" pitchFamily="50" charset="-128"/>
              </a:rPr>
              <a:t>・口座番号：</a:t>
            </a:r>
            <a:r>
              <a:rPr lang="en-US" altLang="ja-JP" sz="2100" b="1" dirty="0"/>
              <a:t>1288559</a:t>
            </a:r>
          </a:p>
          <a:p>
            <a:pPr>
              <a:spcAft>
                <a:spcPts val="600"/>
              </a:spcAft>
            </a:pPr>
            <a:r>
              <a:rPr lang="ja-JP" altLang="en-US" sz="2100" b="1" dirty="0">
                <a:latin typeface="メイリオ" panose="020B0604030504040204" pitchFamily="50" charset="-128"/>
                <a:ea typeface="メイリオ" panose="020B0604030504040204" pitchFamily="50" charset="-128"/>
              </a:rPr>
              <a:t>・口座名義：日本学生経済ゼミナール関東部会</a:t>
            </a:r>
            <a:endParaRPr lang="en-US" altLang="ja-JP" sz="21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00525" y="4817529"/>
            <a:ext cx="11790947" cy="1092607"/>
          </a:xfrm>
          <a:prstGeom prst="rect">
            <a:avLst/>
          </a:prstGeom>
          <a:noFill/>
        </p:spPr>
        <p:txBody>
          <a:bodyPr wrap="square" rtlCol="0">
            <a:spAutoFit/>
          </a:bodyPr>
          <a:lstStyle/>
          <a:p>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注意</a:t>
            </a:r>
            <a:r>
              <a:rPr lang="en-US" altLang="ja-JP" dirty="0">
                <a:latin typeface="メイリオ" panose="020B0604030504040204" pitchFamily="50" charset="-128"/>
                <a:ea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rPr>
              <a:t>　指定口座への振り込みの際、必ず</a:t>
            </a:r>
            <a:r>
              <a:rPr lang="en-US" altLang="ja-JP" sz="2100" b="1" dirty="0">
                <a:latin typeface="メイリオ" panose="020B0604030504040204" pitchFamily="50" charset="-128"/>
                <a:ea typeface="メイリオ" panose="020B0604030504040204" pitchFamily="50" charset="-128"/>
              </a:rPr>
              <a:t>『</a:t>
            </a:r>
            <a:r>
              <a:rPr lang="ja-JP" altLang="en-US" sz="2100" b="1" dirty="0">
                <a:latin typeface="メイリオ" panose="020B0604030504040204" pitchFamily="50" charset="-128"/>
                <a:ea typeface="メイリオ" panose="020B0604030504040204" pitchFamily="50" charset="-128"/>
              </a:rPr>
              <a:t>振り込み名義人</a:t>
            </a:r>
            <a:r>
              <a:rPr lang="en-US" altLang="ja-JP" sz="2100" b="1" dirty="0">
                <a:latin typeface="メイリオ" panose="020B0604030504040204" pitchFamily="50" charset="-128"/>
                <a:ea typeface="メイリオ" panose="020B0604030504040204" pitchFamily="50" charset="-128"/>
              </a:rPr>
              <a:t>』</a:t>
            </a:r>
            <a:r>
              <a:rPr lang="ja-JP" altLang="en-US" sz="2100" b="1" dirty="0">
                <a:latin typeface="メイリオ" panose="020B0604030504040204" pitchFamily="50" charset="-128"/>
                <a:ea typeface="メイリオ" panose="020B0604030504040204" pitchFamily="50" charset="-128"/>
              </a:rPr>
              <a:t>を指定してください</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a:t>
            </a:r>
            <a:r>
              <a:rPr lang="ja-JP" altLang="en-US" sz="2100" b="1" dirty="0">
                <a:solidFill>
                  <a:srgbClr val="C00000"/>
                </a:solidFill>
                <a:latin typeface="メイリオ" panose="020B0604030504040204" pitchFamily="50" charset="-128"/>
                <a:ea typeface="メイリオ" panose="020B0604030504040204" pitchFamily="50" charset="-128"/>
              </a:rPr>
              <a:t>振り込み名義人：</a:t>
            </a:r>
            <a:r>
              <a:rPr lang="en-US" altLang="ja-JP" sz="2100" b="1" dirty="0">
                <a:solidFill>
                  <a:srgbClr val="C00000"/>
                </a:solidFill>
                <a:latin typeface="メイリオ" panose="020B0604030504040204" pitchFamily="50" charset="-128"/>
                <a:ea typeface="メイリオ" panose="020B0604030504040204" pitchFamily="50" charset="-128"/>
              </a:rPr>
              <a:t> KS</a:t>
            </a:r>
            <a:r>
              <a:rPr lang="ja-JP" altLang="en-US" sz="2100" b="1" dirty="0">
                <a:solidFill>
                  <a:srgbClr val="C00000"/>
                </a:solidFill>
                <a:latin typeface="メイリオ" panose="020B0604030504040204" pitchFamily="50" charset="-128"/>
                <a:ea typeface="メイリオ" panose="020B0604030504040204" pitchFamily="50" charset="-128"/>
              </a:rPr>
              <a:t> 電話番号，人数　</a:t>
            </a:r>
            <a:r>
              <a:rPr lang="en-US" altLang="ja-JP" sz="2100" b="1" dirty="0">
                <a:solidFill>
                  <a:srgbClr val="C00000"/>
                </a:solidFill>
                <a:latin typeface="メイリオ" panose="020B0604030504040204" pitchFamily="50" charset="-128"/>
                <a:ea typeface="メイリオ" panose="020B0604030504040204" pitchFamily="50" charset="-128"/>
              </a:rPr>
              <a:t>JS </a:t>
            </a:r>
            <a:r>
              <a:rPr lang="ja-JP" altLang="en-US" sz="2100" b="1" dirty="0">
                <a:solidFill>
                  <a:srgbClr val="C00000"/>
                </a:solidFill>
                <a:latin typeface="メイリオ" panose="020B0604030504040204" pitchFamily="50" charset="-128"/>
                <a:ea typeface="メイリオ" panose="020B0604030504040204" pitchFamily="50" charset="-128"/>
              </a:rPr>
              <a:t>電話番号，人数　</a:t>
            </a:r>
            <a:r>
              <a:rPr lang="en-US" altLang="ja-JP" sz="2100" b="1" dirty="0">
                <a:solidFill>
                  <a:srgbClr val="C00000"/>
                </a:solidFill>
                <a:latin typeface="メイリオ" panose="020B0604030504040204" pitchFamily="50" charset="-128"/>
                <a:ea typeface="メイリオ" panose="020B0604030504040204" pitchFamily="50" charset="-128"/>
              </a:rPr>
              <a:t>SS </a:t>
            </a:r>
            <a:r>
              <a:rPr lang="ja-JP" altLang="en-US" sz="2100" b="1" dirty="0">
                <a:solidFill>
                  <a:srgbClr val="C00000"/>
                </a:solidFill>
                <a:latin typeface="メイリオ" panose="020B0604030504040204" pitchFamily="50" charset="-128"/>
                <a:ea typeface="メイリオ" panose="020B0604030504040204" pitchFamily="50" charset="-128"/>
              </a:rPr>
              <a:t>電話番号</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2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23</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30051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0499558" y="5173400"/>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5" y="161727"/>
            <a:ext cx="11790949" cy="646331"/>
            <a:chOff x="200525" y="161727"/>
            <a:chExt cx="11790949"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5" y="161727"/>
              <a:ext cx="11790945"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7-2</a:t>
              </a:r>
              <a:r>
                <a:rPr kumimoji="1" lang="en-US" altLang="ja-JP" sz="3600" dirty="0">
                  <a:latin typeface="メイリオ" panose="020B0604030504040204" pitchFamily="50" charset="-128"/>
                  <a:ea typeface="メイリオ" panose="020B0604030504040204" pitchFamily="50" charset="-128"/>
                </a:rPr>
                <a:t>. </a:t>
              </a:r>
              <a:r>
                <a:rPr kumimoji="1" lang="ja-JP" altLang="en-US" sz="3600" dirty="0">
                  <a:latin typeface="メイリオ" panose="020B0604030504040204" pitchFamily="50" charset="-128"/>
                  <a:ea typeface="メイリオ" panose="020B0604030504040204" pitchFamily="50" charset="-128"/>
                </a:rPr>
                <a:t>参加費のお支払い</a:t>
              </a:r>
              <a:r>
                <a:rPr kumimoji="1" lang="ja-JP" altLang="en-US" sz="3600">
                  <a:latin typeface="メイリオ" panose="020B0604030504040204" pitchFamily="50" charset="-128"/>
                  <a:ea typeface="メイリオ" panose="020B0604030504040204" pitchFamily="50" charset="-128"/>
                </a:rPr>
                <a:t>について</a:t>
              </a:r>
              <a:endParaRPr lang="ja-JP" altLang="en-US" sz="3200" b="1"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3" y="904597"/>
            <a:ext cx="11790947" cy="106182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振り込み完了後、</a:t>
            </a:r>
            <a:r>
              <a:rPr lang="ja-JP" altLang="en-US" sz="2100" b="1" dirty="0">
                <a:latin typeface="メイリオ" panose="020B0604030504040204" pitchFamily="50" charset="-128"/>
                <a:ea typeface="メイリオ" panose="020B0604030504040204" pitchFamily="50" charset="-128"/>
              </a:rPr>
              <a:t>インナー大会</a:t>
            </a:r>
            <a:r>
              <a:rPr lang="en-US" altLang="ja-JP" sz="2100" b="1" dirty="0">
                <a:latin typeface="メイリオ" panose="020B0604030504040204" pitchFamily="50" charset="-128"/>
                <a:ea typeface="メイリオ" panose="020B0604030504040204" pitchFamily="50" charset="-128"/>
              </a:rPr>
              <a:t>HP</a:t>
            </a:r>
            <a:r>
              <a:rPr lang="ja-JP" altLang="en-US" sz="2100" b="1" dirty="0">
                <a:latin typeface="メイリオ" panose="020B0604030504040204" pitchFamily="50" charset="-128"/>
                <a:ea typeface="メイリオ" panose="020B0604030504040204" pitchFamily="50" charset="-128"/>
              </a:rPr>
              <a:t>に掲載されている「討論部門参加費振り込み完了連絡フォーム」に</a:t>
            </a:r>
            <a:r>
              <a:rPr lang="ja-JP" altLang="en-US" sz="2100" b="1" dirty="0">
                <a:solidFill>
                  <a:srgbClr val="C00000"/>
                </a:solidFill>
                <a:latin typeface="メイリオ" panose="020B0604030504040204" pitchFamily="50" charset="-128"/>
                <a:ea typeface="メイリオ" panose="020B0604030504040204" pitchFamily="50" charset="-128"/>
              </a:rPr>
              <a:t>大学名・学部名・ゼミ名・パート名・代表者名・メールアドレス（代表者）・振り込み名義人・入金日・振り込み金額・参加費の領収書の要否</a:t>
            </a:r>
            <a:r>
              <a:rPr lang="ja-JP" altLang="en-US" dirty="0">
                <a:latin typeface="メイリオ" panose="020B0604030504040204" pitchFamily="50" charset="-128"/>
                <a:ea typeface="メイリオ" panose="020B0604030504040204" pitchFamily="50" charset="-128"/>
              </a:rPr>
              <a:t>を記入し、送信してください。</a:t>
            </a:r>
            <a:endParaRPr lang="en-US" altLang="ja-JP"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00522" y="2147396"/>
            <a:ext cx="11790947" cy="1877437"/>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振り込み完了連絡フォーム」送信後、ご記入いただいたメールアドレスに自動返信させていただきます。振り込み金額等に誤りがないかを確認後、インナー大会討論部門から入金確認と申し込み完了メールをお送りいたします。メールが届きましたら、正式に討論部門参加申し込み完了となります。</a:t>
            </a:r>
            <a:endParaRPr lang="en-US" altLang="ja-JP" dirty="0">
              <a:latin typeface="メイリオ" panose="020B0604030504040204" pitchFamily="50" charset="-128"/>
              <a:ea typeface="メイリオ" panose="020B0604030504040204" pitchFamily="50" charset="-128"/>
            </a:endParaRPr>
          </a:p>
          <a:p>
            <a:pPr lvl="0">
              <a:spcBef>
                <a:spcPts val="12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入金確認までに</a:t>
            </a:r>
            <a:r>
              <a:rPr lang="en-US" altLang="ja-JP" sz="2100" b="1" dirty="0">
                <a:solidFill>
                  <a:srgbClr val="C00000"/>
                </a:solidFill>
                <a:latin typeface="メイリオ" panose="020B0604030504040204" pitchFamily="50" charset="-128"/>
                <a:ea typeface="メイリオ" panose="020B0604030504040204" pitchFamily="50" charset="-128"/>
              </a:rPr>
              <a:t>1</a:t>
            </a:r>
            <a:r>
              <a:rPr lang="ja-JP" altLang="en-US" sz="2100" b="1" dirty="0">
                <a:solidFill>
                  <a:srgbClr val="C00000"/>
                </a:solidFill>
                <a:latin typeface="メイリオ" panose="020B0604030504040204" pitchFamily="50" charset="-128"/>
                <a:ea typeface="メイリオ" panose="020B0604030504040204" pitchFamily="50" charset="-128"/>
              </a:rPr>
              <a:t>週間程度お時間をいただきます。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1200"/>
              </a:spcBef>
            </a:pPr>
            <a:r>
              <a:rPr lang="ja-JP" altLang="en-US" sz="2100" b="1" dirty="0">
                <a:solidFill>
                  <a:srgbClr val="C00000"/>
                </a:solidFill>
                <a:latin typeface="メイリオ" panose="020B0604030504040204" pitchFamily="50" charset="-128"/>
                <a:ea typeface="メイリオ" panose="020B0604030504040204" pitchFamily="50" charset="-128"/>
              </a:rPr>
              <a:t>　</a:t>
            </a:r>
            <a:r>
              <a:rPr lang="en-US" altLang="ja-JP" sz="2100" b="1" dirty="0">
                <a:solidFill>
                  <a:srgbClr val="C00000"/>
                </a:solidFill>
                <a:latin typeface="メイリオ" panose="020B0604030504040204" pitchFamily="50" charset="-128"/>
                <a:ea typeface="メイリオ" panose="020B0604030504040204" pitchFamily="50" charset="-128"/>
              </a:rPr>
              <a:t>2</a:t>
            </a:r>
            <a:r>
              <a:rPr lang="ja-JP" altLang="en-US" sz="2100" b="1" dirty="0">
                <a:solidFill>
                  <a:srgbClr val="C00000"/>
                </a:solidFill>
                <a:latin typeface="メイリオ" panose="020B0604030504040204" pitchFamily="50" charset="-128"/>
                <a:ea typeface="メイリオ" panose="020B0604030504040204" pitchFamily="50" charset="-128"/>
              </a:rPr>
              <a:t>週間以上経過してもメールが届かない場合、インナー大会討論部門までご連絡ください。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24</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00521" y="4205803"/>
            <a:ext cx="11790947" cy="369332"/>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参加費振り込みの延期を希望する場合は、インナー大会実行委員会まで必ずご相談ください。</a:t>
            </a:r>
            <a:endParaRPr lang="en-US" altLang="ja-JP"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00521" y="4756105"/>
            <a:ext cx="11790947" cy="369332"/>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参加費の領収書を希望するパートには、後日実行委員会から領収書をお送りいたします。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51591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p:cNvGrpSpPr/>
          <p:nvPr/>
        </p:nvGrpSpPr>
        <p:grpSpPr>
          <a:xfrm>
            <a:off x="10499558" y="5173400"/>
            <a:ext cx="1692442" cy="1698070"/>
            <a:chOff x="10499558" y="5173400"/>
            <a:chExt cx="1692442" cy="1698070"/>
          </a:xfrm>
        </p:grpSpPr>
        <p:sp>
          <p:nvSpPr>
            <p:cNvPr id="26" name="正方形/長方形 25"/>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2108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014663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7-3</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準加盟校費のお支払いについて</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738664"/>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　インナー大会に参加していただくためには、日本学生経済ゼミナール関東部会の加盟校または準加盟校となっていただく必要がございます。</a:t>
            </a:r>
            <a:endParaRPr lang="en-US" altLang="ja-JP"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5" y="1862950"/>
            <a:ext cx="11790947" cy="3416320"/>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・加盟校費　：</a:t>
            </a:r>
            <a:r>
              <a:rPr lang="en-US" altLang="ja-JP" sz="2100" b="1" dirty="0">
                <a:latin typeface="メイリオ" panose="020B0604030504040204" pitchFamily="50" charset="-128"/>
                <a:ea typeface="メイリオ" panose="020B0604030504040204" pitchFamily="50" charset="-128"/>
              </a:rPr>
              <a:t>1</a:t>
            </a:r>
            <a:r>
              <a:rPr lang="ja-JP" altLang="en-US" sz="2100" b="1" dirty="0">
                <a:latin typeface="メイリオ" panose="020B0604030504040204" pitchFamily="50" charset="-128"/>
                <a:ea typeface="メイリオ" panose="020B0604030504040204" pitchFamily="50" charset="-128"/>
              </a:rPr>
              <a:t>団体につき　</a:t>
            </a:r>
            <a:r>
              <a:rPr lang="en-US" altLang="ja-JP" sz="2100" b="1" dirty="0">
                <a:latin typeface="メイリオ" panose="020B0604030504040204" pitchFamily="50" charset="-128"/>
                <a:ea typeface="メイリオ" panose="020B0604030504040204" pitchFamily="50" charset="-128"/>
              </a:rPr>
              <a:t>7,000</a:t>
            </a:r>
            <a:r>
              <a:rPr lang="ja-JP" altLang="en-US" sz="2100" b="1" dirty="0">
                <a:latin typeface="メイリオ" panose="020B0604030504040204" pitchFamily="50" charset="-128"/>
                <a:ea typeface="メイリオ" panose="020B0604030504040204" pitchFamily="50" charset="-128"/>
              </a:rPr>
              <a:t>円（大学、ゼミナール連合等）</a:t>
            </a:r>
            <a:endParaRPr lang="en-US" altLang="ja-JP" sz="2100" b="1" dirty="0">
              <a:latin typeface="メイリオ" panose="020B0604030504040204" pitchFamily="50" charset="-128"/>
              <a:ea typeface="メイリオ" panose="020B0604030504040204" pitchFamily="50" charset="-128"/>
            </a:endParaRPr>
          </a:p>
          <a:p>
            <a:r>
              <a:rPr lang="ja-JP" altLang="en-US" sz="2100" b="1" dirty="0">
                <a:latin typeface="メイリオ" panose="020B0604030504040204" pitchFamily="50" charset="-128"/>
                <a:ea typeface="メイリオ" panose="020B0604030504040204" pitchFamily="50" charset="-128"/>
              </a:rPr>
              <a:t>・準加盟校費：</a:t>
            </a:r>
            <a:r>
              <a:rPr lang="en-US" altLang="ja-JP" sz="2100" b="1" dirty="0">
                <a:latin typeface="メイリオ" panose="020B0604030504040204" pitchFamily="50" charset="-128"/>
                <a:ea typeface="メイリオ" panose="020B0604030504040204" pitchFamily="50" charset="-128"/>
              </a:rPr>
              <a:t>1</a:t>
            </a:r>
            <a:r>
              <a:rPr lang="ja-JP" altLang="en-US" sz="2100" b="1" dirty="0">
                <a:latin typeface="メイリオ" panose="020B0604030504040204" pitchFamily="50" charset="-128"/>
                <a:ea typeface="メイリオ" panose="020B0604030504040204" pitchFamily="50" charset="-128"/>
              </a:rPr>
              <a:t>ゼミにつき　</a:t>
            </a:r>
            <a:r>
              <a:rPr lang="en-US" altLang="ja-JP" sz="2100" b="1" dirty="0">
                <a:latin typeface="メイリオ" panose="020B0604030504040204" pitchFamily="50" charset="-128"/>
                <a:ea typeface="メイリオ" panose="020B0604030504040204" pitchFamily="50" charset="-128"/>
              </a:rPr>
              <a:t>2,000</a:t>
            </a:r>
            <a:r>
              <a:rPr lang="ja-JP" altLang="en-US" sz="2100" b="1" dirty="0">
                <a:latin typeface="メイリオ" panose="020B0604030504040204" pitchFamily="50" charset="-128"/>
                <a:ea typeface="メイリオ" panose="020B0604030504040204" pitchFamily="50" charset="-128"/>
              </a:rPr>
              <a:t>円（同ゼミ内で複数チーム出場可能）</a:t>
            </a:r>
            <a:endParaRPr lang="en-US" altLang="ja-JP" sz="2100" b="1" dirty="0">
              <a:latin typeface="メイリオ" panose="020B0604030504040204" pitchFamily="50" charset="-128"/>
              <a:ea typeface="メイリオ" panose="020B0604030504040204" pitchFamily="50" charset="-128"/>
            </a:endParaRPr>
          </a:p>
          <a:p>
            <a:pPr>
              <a:spcBef>
                <a:spcPts val="600"/>
              </a:spcBef>
            </a:pPr>
            <a:r>
              <a:rPr lang="ja-JP" altLang="en-US" sz="2100"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学部内で討論部門、プレゼン部門へ参加するゼミが</a:t>
            </a:r>
            <a:r>
              <a:rPr lang="ja-JP" altLang="en-US" b="1" dirty="0">
                <a:latin typeface="メイリオ" panose="020B0604030504040204" pitchFamily="50" charset="-128"/>
                <a:ea typeface="メイリオ" panose="020B0604030504040204" pitchFamily="50" charset="-128"/>
              </a:rPr>
              <a:t>合計</a:t>
            </a:r>
            <a:r>
              <a:rPr lang="en-US" altLang="ja-JP" b="1" dirty="0">
                <a:latin typeface="メイリオ" panose="020B0604030504040204" pitchFamily="50" charset="-128"/>
                <a:ea typeface="メイリオ" panose="020B0604030504040204" pitchFamily="50" charset="-128"/>
              </a:rPr>
              <a:t>4</a:t>
            </a:r>
            <a:r>
              <a:rPr lang="ja-JP" altLang="en-US" b="1" dirty="0">
                <a:latin typeface="メイリオ" panose="020B0604030504040204" pitchFamily="50" charset="-128"/>
                <a:ea typeface="メイリオ" panose="020B0604030504040204" pitchFamily="50" charset="-128"/>
              </a:rPr>
              <a:t>ゼミ以上</a:t>
            </a:r>
            <a:r>
              <a:rPr lang="ja-JP" altLang="en-US" dirty="0">
                <a:latin typeface="メイリオ" panose="020B0604030504040204" pitchFamily="50" charset="-128"/>
                <a:ea typeface="メイリオ" panose="020B0604030504040204" pitchFamily="50" charset="-128"/>
              </a:rPr>
              <a:t>の場合は、加盟校になることを推奨いたします。</a:t>
            </a:r>
            <a:endParaRPr lang="en-US" altLang="ja-JP" dirty="0">
              <a:latin typeface="メイリオ" panose="020B0604030504040204" pitchFamily="50" charset="-128"/>
              <a:ea typeface="メイリオ" panose="020B0604030504040204" pitchFamily="50" charset="-128"/>
            </a:endParaRPr>
          </a:p>
          <a:p>
            <a:pPr>
              <a:spcBef>
                <a:spcPts val="6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所属学部または所属大学が加盟校の場合、ゼミ単位で加盟校費・準加盟校費のお支払いは必要ございません。</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600"/>
              </a:spcBef>
            </a:pPr>
            <a:r>
              <a:rPr lang="ja-JP" altLang="en-US" sz="2100" b="1" dirty="0">
                <a:solidFill>
                  <a:srgbClr val="C00000"/>
                </a:solidFill>
                <a:latin typeface="メイリオ" panose="020B0604030504040204" pitchFamily="50" charset="-128"/>
                <a:ea typeface="メイリオ" panose="020B0604030504040204" pitchFamily="50" charset="-128"/>
              </a:rPr>
              <a:t>　ゼミ内でプレゼン部門にもご参加される場合の準加盟校費のお支払いに関しては、プレゼン部門で設定している準加盟校費振り込み期間に従ってください。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600"/>
              </a:spcBef>
            </a:pPr>
            <a:r>
              <a:rPr lang="ja-JP" altLang="en-US" sz="2100"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ご自身の大学が「加盟校」であるか判断がつかない場合は、インナー大会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でご確認ください。</a:t>
            </a:r>
            <a:endParaRPr lang="en-US" altLang="ja-JP" dirty="0">
              <a:solidFill>
                <a:srgbClr val="C00000"/>
              </a:solidFill>
              <a:latin typeface="メイリオ" panose="020B0604030504040204" pitchFamily="50" charset="-128"/>
              <a:ea typeface="メイリオ" panose="020B0604030504040204" pitchFamily="50" charset="-128"/>
            </a:endParaRPr>
          </a:p>
        </p:txBody>
      </p:sp>
      <p:sp>
        <p:nvSpPr>
          <p:cNvPr id="13"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25</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00524" y="5396170"/>
            <a:ext cx="11790947" cy="415498"/>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準加盟校費は</a:t>
            </a:r>
            <a:r>
              <a:rPr lang="ja-JP" altLang="en-US" sz="2100" b="1" dirty="0">
                <a:solidFill>
                  <a:srgbClr val="C00000"/>
                </a:solidFill>
                <a:latin typeface="メイリオ" panose="020B0604030504040204" pitchFamily="50" charset="-128"/>
                <a:ea typeface="メイリオ" panose="020B0604030504040204" pitchFamily="50" charset="-128"/>
              </a:rPr>
              <a:t>ゼミ単位</a:t>
            </a:r>
            <a:r>
              <a:rPr lang="ja-JP" altLang="en-US" b="1" dirty="0">
                <a:latin typeface="メイリオ" panose="020B0604030504040204" pitchFamily="50" charset="-128"/>
                <a:ea typeface="メイリオ" panose="020B0604030504040204" pitchFamily="50" charset="-128"/>
              </a:rPr>
              <a:t>でお支払いください。</a:t>
            </a:r>
            <a:endParaRPr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86430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10499558" y="5173400"/>
            <a:ext cx="1692442" cy="1698070"/>
            <a:chOff x="10499558" y="5173400"/>
            <a:chExt cx="1692442" cy="1698070"/>
          </a:xfrm>
        </p:grpSpPr>
        <p:sp>
          <p:nvSpPr>
            <p:cNvPr id="24" name="正方形/長方形 23"/>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014663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7-3</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準加盟校費のお支払いについて</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1169551"/>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振込先、振り込み期間について</a:t>
            </a:r>
            <a:endParaRPr lang="en-US" altLang="ja-JP" sz="2100" b="1" dirty="0">
              <a:latin typeface="メイリオ" panose="020B0604030504040204" pitchFamily="50" charset="-128"/>
              <a:ea typeface="メイリオ" panose="020B0604030504040204" pitchFamily="50" charset="-128"/>
            </a:endParaRPr>
          </a:p>
          <a:p>
            <a:pPr>
              <a:spcAft>
                <a:spcPts val="600"/>
              </a:spcAft>
            </a:pP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指定口座</a:t>
            </a:r>
            <a:r>
              <a:rPr lang="en-US" altLang="ja-JP" dirty="0">
                <a:latin typeface="メイリオ" panose="020B0604030504040204" pitchFamily="50" charset="-128"/>
                <a:ea typeface="メイリオ" panose="020B0604030504040204" pitchFamily="50" charset="-128"/>
              </a:rPr>
              <a:t>】</a:t>
            </a:r>
          </a:p>
          <a:p>
            <a:pPr>
              <a:spcAft>
                <a:spcPts val="600"/>
              </a:spcAft>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「参加費」振込先とは異なりますので、振り込み時は十分ご注意ください。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200525" y="2299827"/>
            <a:ext cx="11626515" cy="1292662"/>
          </a:xfrm>
          <a:prstGeom prst="rect">
            <a:avLst/>
          </a:prstGeom>
          <a:noFill/>
        </p:spPr>
        <p:txBody>
          <a:bodyPr wrap="square" numCol="2" rtlCol="0">
            <a:spAutoFit/>
          </a:bodyPr>
          <a:lstStyle/>
          <a:p>
            <a:pPr lvl="1">
              <a:spcAft>
                <a:spcPts val="600"/>
              </a:spcAft>
            </a:pPr>
            <a:r>
              <a:rPr lang="ja-JP" altLang="en-US" sz="2100" b="1" dirty="0">
                <a:latin typeface="メイリオ" panose="020B0604030504040204" pitchFamily="50" charset="-128"/>
                <a:ea typeface="メイリオ" panose="020B0604030504040204" pitchFamily="50" charset="-128"/>
              </a:rPr>
              <a:t>・銀行名：ゆうちょ銀行</a:t>
            </a:r>
            <a:endParaRPr lang="en-US" altLang="ja-JP" sz="2100" b="1" dirty="0">
              <a:latin typeface="メイリオ" panose="020B0604030504040204" pitchFamily="50" charset="-128"/>
              <a:ea typeface="メイリオ" panose="020B0604030504040204" pitchFamily="50" charset="-128"/>
            </a:endParaRPr>
          </a:p>
          <a:p>
            <a:pPr lvl="1">
              <a:spcAft>
                <a:spcPts val="600"/>
              </a:spcAft>
            </a:pPr>
            <a:r>
              <a:rPr lang="ja-JP" altLang="en-US" sz="2100" b="1" dirty="0">
                <a:latin typeface="メイリオ" panose="020B0604030504040204" pitchFamily="50" charset="-128"/>
                <a:ea typeface="メイリオ" panose="020B0604030504040204" pitchFamily="50" charset="-128"/>
              </a:rPr>
              <a:t>・店舗：</a:t>
            </a:r>
            <a:r>
              <a:rPr lang="ja-JP" altLang="ja-JP" sz="2100" b="1" dirty="0"/>
              <a:t>〇</a:t>
            </a:r>
            <a:r>
              <a:rPr lang="ja-JP" altLang="en-US" sz="2100" b="1" dirty="0"/>
              <a:t>〇</a:t>
            </a:r>
            <a:r>
              <a:rPr lang="ja-JP" altLang="ja-JP" sz="2100" b="1" dirty="0"/>
              <a:t>八（ゼロ</a:t>
            </a:r>
            <a:r>
              <a:rPr lang="ja-JP" altLang="en-US" sz="2100" b="1" dirty="0"/>
              <a:t>ゼロ</a:t>
            </a:r>
            <a:r>
              <a:rPr lang="ja-JP" altLang="ja-JP" sz="2100" b="1" dirty="0"/>
              <a:t>ハチ）</a:t>
            </a:r>
          </a:p>
          <a:p>
            <a:pPr lvl="1">
              <a:spcAft>
                <a:spcPts val="600"/>
              </a:spcAft>
            </a:pPr>
            <a:r>
              <a:rPr lang="ja-JP" altLang="en-US" sz="2100" b="1" dirty="0">
                <a:latin typeface="メイリオ" panose="020B0604030504040204" pitchFamily="50" charset="-128"/>
                <a:ea typeface="メイリオ" panose="020B0604030504040204" pitchFamily="50" charset="-128"/>
              </a:rPr>
              <a:t>・店番：</a:t>
            </a:r>
            <a:r>
              <a:rPr lang="en-US" altLang="ja-JP" sz="2100" b="1" dirty="0">
                <a:latin typeface="メイリオ" panose="020B0604030504040204" pitchFamily="50" charset="-128"/>
                <a:ea typeface="メイリオ" panose="020B0604030504040204" pitchFamily="50" charset="-128"/>
              </a:rPr>
              <a:t>008</a:t>
            </a:r>
          </a:p>
          <a:p>
            <a:pPr>
              <a:spcAft>
                <a:spcPts val="600"/>
              </a:spcAft>
            </a:pPr>
            <a:r>
              <a:rPr lang="ja-JP" altLang="en-US" sz="2100" b="1" dirty="0">
                <a:latin typeface="メイリオ" panose="020B0604030504040204" pitchFamily="50" charset="-128"/>
                <a:ea typeface="メイリオ" panose="020B0604030504040204" pitchFamily="50" charset="-128"/>
              </a:rPr>
              <a:t>・預金種目：普通預金</a:t>
            </a:r>
            <a:endParaRPr lang="en-US" altLang="ja-JP" sz="2100" b="1" dirty="0">
              <a:latin typeface="メイリオ" panose="020B0604030504040204" pitchFamily="50" charset="-128"/>
              <a:ea typeface="メイリオ" panose="020B0604030504040204" pitchFamily="50" charset="-128"/>
            </a:endParaRPr>
          </a:p>
          <a:p>
            <a:pPr>
              <a:spcAft>
                <a:spcPts val="600"/>
              </a:spcAft>
            </a:pPr>
            <a:r>
              <a:rPr lang="ja-JP" altLang="en-US" sz="2100" b="1" dirty="0">
                <a:latin typeface="メイリオ" panose="020B0604030504040204" pitchFamily="50" charset="-128"/>
                <a:ea typeface="メイリオ" panose="020B0604030504040204" pitchFamily="50" charset="-128"/>
              </a:rPr>
              <a:t>・口座番号：</a:t>
            </a:r>
            <a:r>
              <a:rPr lang="en-US" altLang="ja-JP" sz="2100" b="1" dirty="0"/>
              <a:t>9652057</a:t>
            </a:r>
            <a:endParaRPr lang="ja-JP" altLang="ja-JP" sz="2100" b="1" dirty="0"/>
          </a:p>
          <a:p>
            <a:pPr>
              <a:spcAft>
                <a:spcPts val="600"/>
              </a:spcAft>
            </a:pPr>
            <a:r>
              <a:rPr lang="ja-JP" altLang="en-US" sz="2100" b="1" dirty="0">
                <a:latin typeface="メイリオ" panose="020B0604030504040204" pitchFamily="50" charset="-128"/>
                <a:ea typeface="メイリオ" panose="020B0604030504040204" pitchFamily="50" charset="-128"/>
              </a:rPr>
              <a:t>・口座名義：日本学生経済ゼミナール関東部会</a:t>
            </a:r>
            <a:endParaRPr lang="en-US" altLang="ja-JP" sz="21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00525" y="5130971"/>
            <a:ext cx="11790947" cy="646331"/>
          </a:xfrm>
          <a:prstGeom prst="rect">
            <a:avLst/>
          </a:prstGeom>
          <a:noFill/>
        </p:spPr>
        <p:txBody>
          <a:bodyPr wrap="square" rtlCol="0">
            <a:spAutoFit/>
          </a:bodyPr>
          <a:lstStyle/>
          <a:p>
            <a:r>
              <a:rPr lang="ja-JP" altLang="en-US" sz="3600" b="1" dirty="0">
                <a:latin typeface="メイリオ" panose="020B0604030504040204" pitchFamily="50" charset="-128"/>
                <a:ea typeface="メイリオ" panose="020B0604030504040204" pitchFamily="50" charset="-128"/>
              </a:rPr>
              <a:t>準加盟校費振り込み期間：</a:t>
            </a:r>
            <a:r>
              <a:rPr lang="en-US" altLang="ja-JP" sz="3600" b="1" dirty="0">
                <a:latin typeface="メイリオ" panose="020B0604030504040204" pitchFamily="50" charset="-128"/>
                <a:ea typeface="メイリオ" panose="020B0604030504040204" pitchFamily="50" charset="-128"/>
              </a:rPr>
              <a:t>10/10</a:t>
            </a:r>
            <a:r>
              <a:rPr lang="ja-JP" altLang="en-US" sz="3600" b="1" dirty="0">
                <a:latin typeface="メイリオ" panose="020B0604030504040204" pitchFamily="50" charset="-128"/>
                <a:ea typeface="メイリオ" panose="020B0604030504040204" pitchFamily="50" charset="-128"/>
              </a:rPr>
              <a:t>～</a:t>
            </a:r>
            <a:r>
              <a:rPr lang="en-US" altLang="ja-JP" sz="3600" b="1" dirty="0">
                <a:latin typeface="メイリオ" panose="020B0604030504040204" pitchFamily="50" charset="-128"/>
                <a:ea typeface="メイリオ" panose="020B0604030504040204" pitchFamily="50" charset="-128"/>
              </a:rPr>
              <a:t>10/21</a:t>
            </a:r>
          </a:p>
        </p:txBody>
      </p:sp>
      <p:sp>
        <p:nvSpPr>
          <p:cNvPr id="25" name="テキスト ボックス 24"/>
          <p:cNvSpPr txBox="1"/>
          <p:nvPr/>
        </p:nvSpPr>
        <p:spPr>
          <a:xfrm>
            <a:off x="200525" y="3799692"/>
            <a:ext cx="11790947" cy="1092607"/>
          </a:xfrm>
          <a:prstGeom prst="rect">
            <a:avLst/>
          </a:prstGeom>
          <a:noFill/>
        </p:spPr>
        <p:txBody>
          <a:bodyPr wrap="square" rtlCol="0">
            <a:spAutoFit/>
          </a:bodyPr>
          <a:lstStyle/>
          <a:p>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注意</a:t>
            </a:r>
            <a:r>
              <a:rPr lang="en-US" altLang="ja-JP" dirty="0">
                <a:latin typeface="メイリオ" panose="020B0604030504040204" pitchFamily="50" charset="-128"/>
                <a:ea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rPr>
              <a:t>　指定口座への振り込みの際、必ず</a:t>
            </a:r>
            <a:r>
              <a:rPr lang="en-US" altLang="ja-JP" sz="2100" b="1" dirty="0">
                <a:latin typeface="メイリオ" panose="020B0604030504040204" pitchFamily="50" charset="-128"/>
                <a:ea typeface="メイリオ" panose="020B0604030504040204" pitchFamily="50" charset="-128"/>
              </a:rPr>
              <a:t>『</a:t>
            </a:r>
            <a:r>
              <a:rPr lang="ja-JP" altLang="en-US" sz="2100" b="1" dirty="0">
                <a:latin typeface="メイリオ" panose="020B0604030504040204" pitchFamily="50" charset="-128"/>
                <a:ea typeface="メイリオ" panose="020B0604030504040204" pitchFamily="50" charset="-128"/>
              </a:rPr>
              <a:t>振り込み名義人</a:t>
            </a:r>
            <a:r>
              <a:rPr lang="en-US" altLang="ja-JP" sz="2100" b="1" dirty="0">
                <a:latin typeface="メイリオ" panose="020B0604030504040204" pitchFamily="50" charset="-128"/>
                <a:ea typeface="メイリオ" panose="020B0604030504040204" pitchFamily="50" charset="-128"/>
              </a:rPr>
              <a:t>』</a:t>
            </a:r>
            <a:r>
              <a:rPr lang="ja-JP" altLang="en-US" sz="2100" b="1" dirty="0">
                <a:latin typeface="メイリオ" panose="020B0604030504040204" pitchFamily="50" charset="-128"/>
                <a:ea typeface="メイリオ" panose="020B0604030504040204" pitchFamily="50" charset="-128"/>
              </a:rPr>
              <a:t>を指定してください</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a:spcBef>
                <a:spcPts val="600"/>
              </a:spcBef>
            </a:pPr>
            <a:r>
              <a:rPr lang="ja-JP" altLang="en-US" dirty="0">
                <a:latin typeface="メイリオ" panose="020B0604030504040204" pitchFamily="50" charset="-128"/>
                <a:ea typeface="メイリオ" panose="020B0604030504040204" pitchFamily="50" charset="-128"/>
              </a:rPr>
              <a:t>　</a:t>
            </a:r>
            <a:r>
              <a:rPr lang="ja-JP" altLang="en-US" sz="2100" b="1" dirty="0">
                <a:solidFill>
                  <a:srgbClr val="C00000"/>
                </a:solidFill>
                <a:latin typeface="メイリオ" panose="020B0604030504040204" pitchFamily="50" charset="-128"/>
                <a:ea typeface="メイリオ" panose="020B0604030504040204" pitchFamily="50" charset="-128"/>
              </a:rPr>
              <a:t>振り込み名義人：</a:t>
            </a:r>
            <a:r>
              <a:rPr lang="en-US" altLang="ja-JP" sz="2100" b="1" dirty="0">
                <a:solidFill>
                  <a:srgbClr val="C00000"/>
                </a:solidFill>
                <a:latin typeface="メイリオ" panose="020B0604030504040204" pitchFamily="50" charset="-128"/>
                <a:ea typeface="メイリオ" panose="020B0604030504040204" pitchFamily="50" charset="-128"/>
              </a:rPr>
              <a:t> J </a:t>
            </a:r>
            <a:r>
              <a:rPr lang="ja-JP" altLang="en-US" sz="2100" b="1" dirty="0">
                <a:solidFill>
                  <a:srgbClr val="C00000"/>
                </a:solidFill>
                <a:latin typeface="メイリオ" panose="020B0604030504040204" pitchFamily="50" charset="-128"/>
                <a:ea typeface="メイリオ" panose="020B0604030504040204" pitchFamily="50" charset="-128"/>
              </a:rPr>
              <a:t>電話番号</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0"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26</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4519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0499558" y="5173400"/>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8"/>
            <a:ext cx="11790948" cy="646331"/>
            <a:chOff x="200526" y="161728"/>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8"/>
              <a:ext cx="117909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7-3</a:t>
              </a:r>
              <a:r>
                <a:rPr kumimoji="1" lang="en-US" altLang="ja-JP" sz="3600" dirty="0">
                  <a:latin typeface="メイリオ" panose="020B0604030504040204" pitchFamily="50" charset="-128"/>
                  <a:ea typeface="メイリオ" panose="020B0604030504040204" pitchFamily="50" charset="-128"/>
                </a:rPr>
                <a:t>. </a:t>
              </a:r>
              <a:r>
                <a:rPr kumimoji="1" lang="ja-JP" altLang="en-US" sz="3600" dirty="0">
                  <a:latin typeface="メイリオ" panose="020B0604030504040204" pitchFamily="50" charset="-128"/>
                  <a:ea typeface="メイリオ" panose="020B0604030504040204" pitchFamily="50" charset="-128"/>
                </a:rPr>
                <a:t>準加盟校費のお支払いについて</a:t>
              </a:r>
              <a:endParaRPr lang="ja-JP" altLang="en-US" sz="3200" b="1"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1061829"/>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振り込み完了後、</a:t>
            </a:r>
            <a:r>
              <a:rPr lang="ja-JP" altLang="en-US" sz="2100" b="1" dirty="0">
                <a:latin typeface="メイリオ" panose="020B0604030504040204" pitchFamily="50" charset="-128"/>
                <a:ea typeface="メイリオ" panose="020B0604030504040204" pitchFamily="50" charset="-128"/>
              </a:rPr>
              <a:t>インナー大会</a:t>
            </a:r>
            <a:r>
              <a:rPr lang="en-US" altLang="ja-JP" sz="2100" b="1" dirty="0">
                <a:latin typeface="メイリオ" panose="020B0604030504040204" pitchFamily="50" charset="-128"/>
                <a:ea typeface="メイリオ" panose="020B0604030504040204" pitchFamily="50" charset="-128"/>
              </a:rPr>
              <a:t>HP</a:t>
            </a:r>
            <a:r>
              <a:rPr lang="ja-JP" altLang="en-US" sz="2100" b="1" dirty="0">
                <a:latin typeface="メイリオ" panose="020B0604030504040204" pitchFamily="50" charset="-128"/>
                <a:ea typeface="メイリオ" panose="020B0604030504040204" pitchFamily="50" charset="-128"/>
              </a:rPr>
              <a:t>に掲載されている「討論部門準加盟校費振り込み完了連絡フォーム」に</a:t>
            </a:r>
            <a:r>
              <a:rPr lang="ja-JP" altLang="en-US" sz="2100" b="1" dirty="0">
                <a:solidFill>
                  <a:srgbClr val="C00000"/>
                </a:solidFill>
                <a:latin typeface="メイリオ" panose="020B0604030504040204" pitchFamily="50" charset="-128"/>
                <a:ea typeface="メイリオ" panose="020B0604030504040204" pitchFamily="50" charset="-128"/>
              </a:rPr>
              <a:t>大学名・学部名・ゼミ名・代表者名・メールアドレス（代表者）・振り込み名義人・入金日・準加盟校費の領収書の要否</a:t>
            </a:r>
            <a:r>
              <a:rPr lang="ja-JP" altLang="en-US" dirty="0">
                <a:latin typeface="メイリオ" panose="020B0604030504040204" pitchFamily="50" charset="-128"/>
                <a:ea typeface="メイリオ" panose="020B0604030504040204" pitchFamily="50" charset="-128"/>
              </a:rPr>
              <a:t>を記入し、送信してください。</a:t>
            </a:r>
            <a:endParaRPr lang="en-US" altLang="ja-JP"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00525" y="2144813"/>
            <a:ext cx="11790947" cy="1877437"/>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振り込み完了連絡フォーム」送信後、ご記入いただいたメールアドレスに自動返信させていただきます。振り込み金額等に誤りがないかを確認後、インナー大会討論部門から入金確認と申し込み完了メールをお送りいたします。メールが届きましたら、正式に討論部門参加申し込み完了となります。</a:t>
            </a:r>
            <a:endParaRPr lang="en-US" altLang="ja-JP" dirty="0">
              <a:latin typeface="メイリオ" panose="020B0604030504040204" pitchFamily="50" charset="-128"/>
              <a:ea typeface="メイリオ" panose="020B0604030504040204" pitchFamily="50" charset="-128"/>
            </a:endParaRPr>
          </a:p>
          <a:p>
            <a:pPr lvl="0">
              <a:spcBef>
                <a:spcPts val="12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入金確認までに</a:t>
            </a:r>
            <a:r>
              <a:rPr lang="en-US" altLang="ja-JP" sz="2100" b="1" dirty="0">
                <a:solidFill>
                  <a:srgbClr val="C00000"/>
                </a:solidFill>
                <a:latin typeface="メイリオ" panose="020B0604030504040204" pitchFamily="50" charset="-128"/>
                <a:ea typeface="メイリオ" panose="020B0604030504040204" pitchFamily="50" charset="-128"/>
              </a:rPr>
              <a:t>1</a:t>
            </a:r>
            <a:r>
              <a:rPr lang="ja-JP" altLang="en-US" sz="2100" b="1" dirty="0">
                <a:solidFill>
                  <a:srgbClr val="C00000"/>
                </a:solidFill>
                <a:latin typeface="メイリオ" panose="020B0604030504040204" pitchFamily="50" charset="-128"/>
                <a:ea typeface="メイリオ" panose="020B0604030504040204" pitchFamily="50" charset="-128"/>
              </a:rPr>
              <a:t>週間程度お時間をいただきます。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1200"/>
              </a:spcBef>
            </a:pPr>
            <a:r>
              <a:rPr lang="ja-JP" altLang="en-US" sz="2100" b="1" dirty="0">
                <a:solidFill>
                  <a:srgbClr val="C00000"/>
                </a:solidFill>
                <a:latin typeface="メイリオ" panose="020B0604030504040204" pitchFamily="50" charset="-128"/>
                <a:ea typeface="メイリオ" panose="020B0604030504040204" pitchFamily="50" charset="-128"/>
              </a:rPr>
              <a:t>　</a:t>
            </a:r>
            <a:r>
              <a:rPr lang="en-US" altLang="ja-JP" sz="2100" b="1" dirty="0">
                <a:solidFill>
                  <a:srgbClr val="C00000"/>
                </a:solidFill>
                <a:latin typeface="メイリオ" panose="020B0604030504040204" pitchFamily="50" charset="-128"/>
                <a:ea typeface="メイリオ" panose="020B0604030504040204" pitchFamily="50" charset="-128"/>
              </a:rPr>
              <a:t>2</a:t>
            </a:r>
            <a:r>
              <a:rPr lang="ja-JP" altLang="en-US" sz="2100" b="1" dirty="0">
                <a:solidFill>
                  <a:srgbClr val="C00000"/>
                </a:solidFill>
                <a:latin typeface="メイリオ" panose="020B0604030504040204" pitchFamily="50" charset="-128"/>
                <a:ea typeface="メイリオ" panose="020B0604030504040204" pitchFamily="50" charset="-128"/>
              </a:rPr>
              <a:t>週間以上経過してもメールが届かない場合、インナー大会討論部門までご連絡ください。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27</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00524" y="4206880"/>
            <a:ext cx="11790947" cy="369332"/>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準加盟校費振り込みの延期を希望する場合は、インナー大会実行委員会まで必ずご相談ください。</a:t>
            </a:r>
            <a:endParaRPr lang="en-US" altLang="ja-JP"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00521" y="4756105"/>
            <a:ext cx="11790947" cy="369332"/>
          </a:xfrm>
          <a:prstGeom prst="rect">
            <a:avLst/>
          </a:prstGeom>
          <a:noFill/>
        </p:spPr>
        <p:txBody>
          <a:bodyPr wrap="square" rtlCol="0">
            <a:spAutoFit/>
          </a:bodyPr>
          <a:lstStyle/>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準加盟校費の領収書を希望するゼミには、後日実行委員会から領収書をお送りいたします。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99504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0499558" y="5173400"/>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80448"/>
            <a:ext cx="11790948" cy="646331"/>
            <a:chOff x="200526" y="161728"/>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8"/>
              <a:ext cx="11790942" cy="646331"/>
            </a:xfrm>
            <a:prstGeom prst="rect">
              <a:avLst/>
            </a:prstGeom>
            <a:noFill/>
          </p:spPr>
          <p:txBody>
            <a:bodyPr wrap="square" rtlCol="0" anchor="ctr">
              <a:spAutoFit/>
            </a:bodyPr>
            <a:lstStyle/>
            <a:p>
              <a:r>
                <a:rPr kumimoji="1" lang="en-US" altLang="ja-JP" sz="3600" dirty="0">
                  <a:latin typeface="メイリオ" panose="020B0604030504040204" pitchFamily="50" charset="-128"/>
                  <a:ea typeface="メイリオ" panose="020B0604030504040204" pitchFamily="50" charset="-128"/>
                </a:rPr>
                <a:t>8.</a:t>
              </a:r>
              <a:r>
                <a:rPr lang="ja-JP" altLang="en-US" sz="3600" dirty="0">
                  <a:latin typeface="メイリオ" panose="020B0604030504040204" pitchFamily="50" charset="-128"/>
                  <a:ea typeface="メイリオ" panose="020B0604030504040204" pitchFamily="50" charset="-128"/>
                </a:rPr>
                <a:t>参加申し込みのキャンセル・変更について</a:t>
              </a:r>
              <a:r>
                <a:rPr kumimoji="1" lang="en-US" altLang="ja-JP" sz="3600" dirty="0">
                  <a:latin typeface="メイリオ" panose="020B0604030504040204" pitchFamily="50" charset="-128"/>
                  <a:ea typeface="メイリオ" panose="020B0604030504040204" pitchFamily="50" charset="-128"/>
                </a:rPr>
                <a:t> </a:t>
              </a:r>
              <a:endParaRPr lang="ja-JP" altLang="en-US" sz="3200" dirty="0">
                <a:latin typeface="メイリオ" panose="020B0604030504040204" pitchFamily="50" charset="-128"/>
                <a:ea typeface="メイリオ" panose="020B0604030504040204" pitchFamily="50" charset="-128"/>
              </a:endParaRPr>
            </a:p>
          </p:txBody>
        </p:sp>
      </p:grpSp>
      <p:sp>
        <p:nvSpPr>
          <p:cNvPr id="1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28</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ADA55AA4-24F4-48C6-AC25-9C8B22F1C3AC}"/>
              </a:ext>
            </a:extLst>
          </p:cNvPr>
          <p:cNvSpPr txBox="1"/>
          <p:nvPr/>
        </p:nvSpPr>
        <p:spPr>
          <a:xfrm>
            <a:off x="200526" y="945585"/>
            <a:ext cx="11790947" cy="1800493"/>
          </a:xfrm>
          <a:prstGeom prst="rect">
            <a:avLst/>
          </a:prstGeom>
          <a:noFill/>
        </p:spPr>
        <p:txBody>
          <a:bodyPr wrap="square" rtlCol="0">
            <a:spAutoFit/>
          </a:bodyPr>
          <a:lstStyle/>
          <a:p>
            <a:r>
              <a:rPr lang="ja-JP" altLang="en-US" sz="2100" b="1" dirty="0">
                <a:solidFill>
                  <a:srgbClr val="C00000"/>
                </a:solidFill>
                <a:latin typeface="メイリオ" panose="020B0604030504040204" pitchFamily="50" charset="-128"/>
                <a:ea typeface="メイリオ" panose="020B0604030504040204" pitchFamily="50" charset="-128"/>
              </a:rPr>
              <a:t>　参加受付完了後のキャンセルは原則として不可とさせていただいております。</a:t>
            </a:r>
            <a:endParaRPr lang="en-US" altLang="ja-JP" sz="2100" b="1" dirty="0">
              <a:solidFill>
                <a:srgbClr val="C00000"/>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やむを得ない事情での参加をキャンセルする場合、</a:t>
            </a:r>
            <a:r>
              <a:rPr lang="ja-JP" altLang="en-US" b="1" dirty="0">
                <a:latin typeface="メイリオ" panose="020B0604030504040204" pitchFamily="50" charset="-128"/>
                <a:ea typeface="メイリオ" panose="020B0604030504040204" pitchFamily="50" charset="-128"/>
              </a:rPr>
              <a:t>エントリー費</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一人当たり</a:t>
            </a:r>
            <a:r>
              <a:rPr lang="en-US" altLang="ja-JP" b="1" dirty="0">
                <a:latin typeface="メイリオ" panose="020B0604030504040204" pitchFamily="50" charset="-128"/>
                <a:ea typeface="メイリオ" panose="020B0604030504040204" pitchFamily="50" charset="-128"/>
              </a:rPr>
              <a:t>2,500</a:t>
            </a:r>
            <a:r>
              <a:rPr lang="ja-JP" altLang="en-US" b="1" dirty="0">
                <a:latin typeface="メイリオ" panose="020B0604030504040204" pitchFamily="50" charset="-128"/>
                <a:ea typeface="メイリオ" panose="020B0604030504040204" pitchFamily="50" charset="-128"/>
              </a:rPr>
              <a:t>円</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のご返金は致しかねます</a:t>
            </a:r>
            <a:r>
              <a:rPr lang="ja-JP" altLang="en-US" dirty="0">
                <a:latin typeface="メイリオ" panose="020B0604030504040204" pitchFamily="50" charset="-128"/>
                <a:ea typeface="メイリオ" panose="020B0604030504040204" pitchFamily="50" charset="-128"/>
              </a:rPr>
              <a:t>ので、あらかじめご了承ください。</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また、</a:t>
            </a:r>
            <a:r>
              <a:rPr lang="ja-JP" altLang="en-US" b="1" dirty="0">
                <a:latin typeface="メイリオ" panose="020B0604030504040204" pitchFamily="50" charset="-128"/>
                <a:ea typeface="メイリオ" panose="020B0604030504040204" pitchFamily="50" charset="-128"/>
              </a:rPr>
              <a:t>本番の開催方法がオンラインになった際も、申し込み後の返金対応はいたしかねます</a:t>
            </a:r>
            <a:r>
              <a:rPr lang="ja-JP" altLang="en-US" dirty="0">
                <a:latin typeface="メイリオ" panose="020B0604030504040204" pitchFamily="50" charset="-128"/>
                <a:ea typeface="メイリオ" panose="020B0604030504040204" pitchFamily="50" charset="-128"/>
              </a:rPr>
              <a:t>。あらかじめご了承の上お申し込み下さいますようお願いいたします。</a:t>
            </a:r>
          </a:p>
        </p:txBody>
      </p:sp>
    </p:spTree>
    <p:extLst>
      <p:ext uri="{BB962C8B-B14F-4D97-AF65-F5344CB8AC3E}">
        <p14:creationId xmlns:p14="http://schemas.microsoft.com/office/powerpoint/2010/main" val="826766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6" y="148849"/>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0146632" cy="646331"/>
            </a:xfrm>
            <a:prstGeom prst="rect">
              <a:avLst/>
            </a:prstGeom>
            <a:noFill/>
          </p:spPr>
          <p:txBody>
            <a:bodyPr wrap="square" rtlCol="0" anchor="ctr">
              <a:spAutoFit/>
            </a:bodyPr>
            <a:lstStyle/>
            <a:p>
              <a:r>
                <a:rPr kumimoji="1" lang="en-US" altLang="ja-JP" sz="3600" dirty="0">
                  <a:latin typeface="メイリオ" panose="020B0604030504040204" pitchFamily="50" charset="-128"/>
                  <a:ea typeface="メイリオ" panose="020B0604030504040204" pitchFamily="50" charset="-128"/>
                </a:rPr>
                <a:t>9. </a:t>
              </a:r>
              <a:r>
                <a:rPr lang="ja-JP" altLang="en-US" sz="3600" dirty="0">
                  <a:latin typeface="メイリオ" panose="020B0604030504040204" pitchFamily="50" charset="-128"/>
                  <a:ea typeface="メイリオ" panose="020B0604030504040204" pitchFamily="50" charset="-128"/>
                </a:rPr>
                <a:t>諸注意</a:t>
              </a:r>
              <a:endParaRPr lang="ja-JP" altLang="en-US" sz="3200" b="1"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1738938"/>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各種締め切りの厳守</a:t>
            </a:r>
            <a:endParaRPr lang="en-US" altLang="ja-JP" sz="2100" b="1" dirty="0">
              <a:solidFill>
                <a:srgbClr val="C00000"/>
              </a:solidFill>
              <a:latin typeface="メイリオ" panose="020B0604030504040204" pitchFamily="50" charset="-128"/>
              <a:ea typeface="メイリオ" panose="020B0604030504040204" pitchFamily="50" charset="-128"/>
            </a:endParaRPr>
          </a:p>
          <a:p>
            <a:r>
              <a:rPr lang="ja-JP" altLang="en-US" sz="2100"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で連絡がない場合は、各種書類等の締め切り延長はございません。</a:t>
            </a:r>
            <a:endParaRPr lang="en-US" altLang="ja-JP" sz="2100" b="1" dirty="0">
              <a:solidFill>
                <a:srgbClr val="C00000"/>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インナー大会本番まで各種締め切りがございますので、締め切り厳守でお願いいたします。</a:t>
            </a:r>
            <a:endParaRPr lang="en-US" altLang="ja-JP" dirty="0">
              <a:latin typeface="メイリオ" panose="020B0604030504040204" pitchFamily="50" charset="-128"/>
              <a:ea typeface="メイリオ" panose="020B0604030504040204" pitchFamily="50" charset="-128"/>
            </a:endParaRPr>
          </a:p>
          <a:p>
            <a:r>
              <a:rPr lang="ja-JP" altLang="en-US" sz="2100" b="1">
                <a:solidFill>
                  <a:srgbClr val="C00000"/>
                </a:solidFill>
                <a:latin typeface="メイリオ" panose="020B0604030504040204" pitchFamily="50" charset="-128"/>
                <a:ea typeface="メイリオ" panose="020B0604030504040204" pitchFamily="50" charset="-128"/>
              </a:rPr>
              <a:t>　締め切り</a:t>
            </a:r>
            <a:r>
              <a:rPr lang="ja-JP" altLang="en-US" sz="2100" b="1" dirty="0">
                <a:solidFill>
                  <a:srgbClr val="C00000"/>
                </a:solidFill>
                <a:latin typeface="メイリオ" panose="020B0604030504040204" pitchFamily="50" charset="-128"/>
                <a:ea typeface="メイリオ" panose="020B0604030504040204" pitchFamily="50" charset="-128"/>
              </a:rPr>
              <a:t>等を厳守できなかった場合、実行委員会で「参加辞退扱い」とし、インナー</a:t>
            </a:r>
            <a:r>
              <a:rPr lang="ja-JP" altLang="en-US" sz="2100" b="1">
                <a:solidFill>
                  <a:srgbClr val="C00000"/>
                </a:solidFill>
                <a:latin typeface="メイリオ" panose="020B0604030504040204" pitchFamily="50" charset="-128"/>
                <a:ea typeface="メイリオ" panose="020B0604030504040204" pitchFamily="50" charset="-128"/>
              </a:rPr>
              <a:t>大会討論　　　部門</a:t>
            </a:r>
            <a:r>
              <a:rPr lang="ja-JP" altLang="en-US" sz="2100" b="1" dirty="0">
                <a:solidFill>
                  <a:srgbClr val="C00000"/>
                </a:solidFill>
                <a:latin typeface="メイリオ" panose="020B0604030504040204" pitchFamily="50" charset="-128"/>
                <a:ea typeface="メイリオ" panose="020B0604030504040204" pitchFamily="50" charset="-128"/>
              </a:rPr>
              <a:t>の参加申し込みを取り消します</a:t>
            </a:r>
            <a:r>
              <a:rPr lang="ja-JP" altLang="en-US" dirty="0">
                <a:latin typeface="メイリオ" panose="020B0604030504040204" pitchFamily="50" charset="-128"/>
                <a:ea typeface="メイリオ" panose="020B0604030504040204" pitchFamily="50" charset="-128"/>
              </a:rPr>
              <a:t>ので、ご注意ください。</a:t>
            </a:r>
            <a:endParaRPr lang="en-US" altLang="ja-JP"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200524" y="2783052"/>
            <a:ext cx="11790947" cy="1369606"/>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パート人数、分科会数について</a:t>
            </a:r>
            <a:endParaRPr lang="en-US" altLang="ja-JP" sz="2100" b="1" dirty="0">
              <a:solidFill>
                <a:srgbClr val="C00000"/>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インナー大会討論部門は、</a:t>
            </a:r>
            <a:r>
              <a:rPr lang="en-US" altLang="ja-JP" sz="2100" b="1" dirty="0">
                <a:solidFill>
                  <a:srgbClr val="C00000"/>
                </a:solidFill>
                <a:latin typeface="メイリオ" panose="020B0604030504040204" pitchFamily="50" charset="-128"/>
                <a:ea typeface="メイリオ" panose="020B0604030504040204" pitchFamily="50" charset="-128"/>
              </a:rPr>
              <a:t> 1</a:t>
            </a:r>
            <a:r>
              <a:rPr lang="ja-JP" altLang="en-US" sz="2100" b="1" dirty="0">
                <a:solidFill>
                  <a:srgbClr val="C00000"/>
                </a:solidFill>
                <a:latin typeface="メイリオ" panose="020B0604030504040204" pitchFamily="50" charset="-128"/>
                <a:ea typeface="メイリオ" panose="020B0604030504040204" pitchFamily="50" charset="-128"/>
              </a:rPr>
              <a:t>パートあたりの参加人数を</a:t>
            </a:r>
            <a:r>
              <a:rPr lang="en-US" altLang="ja-JP" sz="2100" b="1" dirty="0">
                <a:solidFill>
                  <a:srgbClr val="C00000"/>
                </a:solidFill>
                <a:latin typeface="メイリオ" panose="020B0604030504040204" pitchFamily="50" charset="-128"/>
                <a:ea typeface="メイリオ" panose="020B0604030504040204" pitchFamily="50" charset="-128"/>
              </a:rPr>
              <a:t>3</a:t>
            </a:r>
            <a:r>
              <a:rPr lang="ja-JP" altLang="en-US" sz="2100" b="1" dirty="0">
                <a:solidFill>
                  <a:srgbClr val="C00000"/>
                </a:solidFill>
                <a:latin typeface="メイリオ" panose="020B0604030504040204" pitchFamily="50" charset="-128"/>
                <a:ea typeface="メイリオ" panose="020B0604030504040204" pitchFamily="50" charset="-128"/>
              </a:rPr>
              <a:t>～</a:t>
            </a:r>
            <a:r>
              <a:rPr lang="en-US" altLang="ja-JP" sz="2100" b="1" dirty="0">
                <a:solidFill>
                  <a:srgbClr val="C00000"/>
                </a:solidFill>
                <a:latin typeface="メイリオ" panose="020B0604030504040204" pitchFamily="50" charset="-128"/>
                <a:ea typeface="メイリオ" panose="020B0604030504040204" pitchFamily="50" charset="-128"/>
              </a:rPr>
              <a:t>8</a:t>
            </a:r>
            <a:r>
              <a:rPr lang="ja-JP" altLang="en-US" sz="2100" b="1" dirty="0">
                <a:solidFill>
                  <a:srgbClr val="C00000"/>
                </a:solidFill>
                <a:latin typeface="メイリオ" panose="020B0604030504040204" pitchFamily="50" charset="-128"/>
                <a:ea typeface="メイリオ" panose="020B0604030504040204" pitchFamily="50" charset="-128"/>
              </a:rPr>
              <a:t>人、分科会数の上限を</a:t>
            </a:r>
            <a:r>
              <a:rPr lang="en-US" altLang="ja-JP" sz="2100" b="1" dirty="0">
                <a:solidFill>
                  <a:srgbClr val="C00000"/>
                </a:solidFill>
                <a:latin typeface="メイリオ" panose="020B0604030504040204" pitchFamily="50" charset="-128"/>
                <a:ea typeface="メイリオ" panose="020B0604030504040204" pitchFamily="50" charset="-128"/>
              </a:rPr>
              <a:t>40</a:t>
            </a:r>
            <a:r>
              <a:rPr lang="ja-JP" altLang="en-US" sz="2100" b="1" dirty="0">
                <a:solidFill>
                  <a:srgbClr val="C00000"/>
                </a:solidFill>
                <a:latin typeface="メイリオ" panose="020B0604030504040204" pitchFamily="50" charset="-128"/>
                <a:ea typeface="メイリオ" panose="020B0604030504040204" pitchFamily="50" charset="-128"/>
              </a:rPr>
              <a:t>分科会</a:t>
            </a:r>
            <a:r>
              <a:rPr lang="ja-JP" altLang="en-US" dirty="0">
                <a:latin typeface="メイリオ" panose="020B0604030504040204" pitchFamily="50" charset="-128"/>
                <a:ea typeface="メイリオ" panose="020B0604030504040204" pitchFamily="50" charset="-128"/>
              </a:rPr>
              <a:t>といたします。</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パートあたりの参加チーム数は</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チームを最大といたします。また、分科会は</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パートまで受け入れを実施します。</a:t>
            </a:r>
            <a:endParaRPr lang="en-US" altLang="ja-JP" dirty="0">
              <a:latin typeface="メイリオ" panose="020B0604030504040204" pitchFamily="50" charset="-128"/>
              <a:ea typeface="メイリオ" panose="020B0604030504040204" pitchFamily="50" charset="-128"/>
            </a:endParaRPr>
          </a:p>
        </p:txBody>
      </p:sp>
      <p:sp>
        <p:nvSpPr>
          <p:cNvPr id="9"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29</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C9E0A406-D986-4D08-A318-762F989E3457}"/>
              </a:ext>
            </a:extLst>
          </p:cNvPr>
          <p:cNvSpPr txBox="1"/>
          <p:nvPr/>
        </p:nvSpPr>
        <p:spPr>
          <a:xfrm>
            <a:off x="281804" y="4488597"/>
            <a:ext cx="11790947" cy="1723549"/>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資料印刷について</a:t>
            </a:r>
          </a:p>
          <a:p>
            <a:pPr>
              <a:spcAft>
                <a:spcPts val="600"/>
              </a:spcAft>
            </a:pPr>
            <a:r>
              <a:rPr lang="ja-JP" altLang="en-US" dirty="0">
                <a:latin typeface="メイリオ" panose="020B0604030504040204" pitchFamily="50" charset="-128"/>
                <a:ea typeface="メイリオ" panose="020B0604030504040204" pitchFamily="50" charset="-128"/>
              </a:rPr>
              <a:t>　アプローチ会議やインナー大会本番で、「論文・集約論文」等の必要な書類は各パートで印刷してお持ちくだ</a:t>
            </a:r>
          </a:p>
          <a:p>
            <a:pPr>
              <a:spcAft>
                <a:spcPts val="600"/>
              </a:spcAft>
            </a:pPr>
            <a:r>
              <a:rPr lang="ja-JP" altLang="en-US" dirty="0">
                <a:latin typeface="メイリオ" panose="020B0604030504040204" pitchFamily="50" charset="-128"/>
                <a:ea typeface="メイリオ" panose="020B0604030504040204" pitchFamily="50" charset="-128"/>
              </a:rPr>
              <a:t>さい。また、</a:t>
            </a:r>
            <a:r>
              <a:rPr lang="ja-JP" altLang="en-US" b="1" dirty="0">
                <a:solidFill>
                  <a:srgbClr val="C00000"/>
                </a:solidFill>
                <a:latin typeface="メイリオ" panose="020B0604030504040204" pitchFamily="50" charset="-128"/>
                <a:ea typeface="メイリオ" panose="020B0604030504040204" pitchFamily="50" charset="-128"/>
              </a:rPr>
              <a:t>議長団や助言講師分の書類は人数分各分科会で印刷</a:t>
            </a:r>
            <a:r>
              <a:rPr lang="ja-JP" altLang="en-US" dirty="0">
                <a:latin typeface="メイリオ" panose="020B0604030504040204" pitchFamily="50" charset="-128"/>
                <a:ea typeface="メイリオ" panose="020B0604030504040204" pitchFamily="50" charset="-128"/>
              </a:rPr>
              <a:t>し、ご用意をお願いいたします。実行委員会が印刷することはございません。印刷を忘れた場合は、会場にある印刷機をご利用ください。ただし、</a:t>
            </a:r>
            <a:r>
              <a:rPr lang="ja-JP" altLang="en-US" b="1" dirty="0">
                <a:solidFill>
                  <a:srgbClr val="C00000"/>
                </a:solidFill>
                <a:latin typeface="メイリオ" panose="020B0604030504040204" pitchFamily="50" charset="-128"/>
                <a:ea typeface="メイリオ" panose="020B0604030504040204" pitchFamily="50" charset="-128"/>
              </a:rPr>
              <a:t>印刷にかかる代金は自己負担となります</a:t>
            </a:r>
            <a:r>
              <a:rPr lang="ja-JP" altLang="en-US" dirty="0">
                <a:latin typeface="メイリオ" panose="020B0604030504040204" pitchFamily="50" charset="-128"/>
                <a:ea typeface="メイリオ" panose="020B0604030504040204" pitchFamily="50" charset="-128"/>
              </a:rPr>
              <a:t>ので、ご注意ください。</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71965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2</a:t>
              </a:r>
              <a:r>
                <a:rPr kumimoji="1" lang="en-US" altLang="ja-JP" sz="3600" dirty="0">
                  <a:latin typeface="メイリオ" panose="020B0604030504040204" pitchFamily="50" charset="-128"/>
                  <a:ea typeface="メイリオ" panose="020B0604030504040204" pitchFamily="50" charset="-128"/>
                </a:rPr>
                <a:t>. </a:t>
              </a:r>
              <a:r>
                <a:rPr kumimoji="1" lang="ja-JP" altLang="en-US" sz="3600" dirty="0">
                  <a:latin typeface="メイリオ" panose="020B0604030504040204" pitchFamily="50" charset="-128"/>
                  <a:ea typeface="メイリオ" panose="020B0604030504040204" pitchFamily="50" charset="-128"/>
                </a:rPr>
                <a:t>討論部門</a:t>
              </a:r>
              <a:r>
                <a:rPr lang="ja-JP" altLang="en-US" sz="3600" dirty="0">
                  <a:latin typeface="メイリオ" panose="020B0604030504040204" pitchFamily="50" charset="-128"/>
                  <a:ea typeface="メイリオ" panose="020B0604030504040204" pitchFamily="50" charset="-128"/>
                </a:rPr>
                <a:t>について</a:t>
              </a:r>
              <a:endParaRPr kumimoji="1" lang="ja-JP" altLang="en-US" sz="3600" dirty="0">
                <a:latin typeface="メイリオ" panose="020B0604030504040204" pitchFamily="50" charset="-128"/>
                <a:ea typeface="メイリオ" panose="020B0604030504040204" pitchFamily="50" charset="-128"/>
              </a:endParaRPr>
            </a:p>
          </p:txBody>
        </p:sp>
      </p:grpSp>
      <p:sp>
        <p:nvSpPr>
          <p:cNvPr id="1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3</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00525" y="906561"/>
            <a:ext cx="11790947" cy="1323439"/>
          </a:xfrm>
          <a:prstGeom prst="rect">
            <a:avLst/>
          </a:prstGeom>
          <a:noFill/>
        </p:spPr>
        <p:txBody>
          <a:bodyPr wrap="square" rtlCol="0">
            <a:spAutoFit/>
          </a:bodyPr>
          <a:lstStyle/>
          <a:p>
            <a:pPr marL="285750" indent="-285750">
              <a:spcAft>
                <a:spcPts val="600"/>
              </a:spcAft>
              <a:buFont typeface="Wingdings" panose="05000000000000000000" pitchFamily="2" charset="2"/>
              <a:buChar char="u"/>
            </a:pPr>
            <a:r>
              <a:rPr lang="ja-JP" altLang="en-US" sz="2100" dirty="0">
                <a:latin typeface="メイリオ" panose="020B0604030504040204" pitchFamily="50" charset="-128"/>
                <a:ea typeface="メイリオ" panose="020B0604030504040204" pitchFamily="50" charset="-128"/>
              </a:rPr>
              <a:t>討論部門とは</a:t>
            </a:r>
            <a:endParaRPr lang="en-US" altLang="ja-JP" sz="21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ゼミナールで学習したことをもとに、大学・学部の垣根を越えてテーマを同じくするパート同士で討論を行います。日頃のゼミナール活動を通して培ってきた知識をもとに、お互いの意見を交換し、他大学との交流・研究を深めることを目的としています。</a:t>
            </a:r>
          </a:p>
        </p:txBody>
      </p:sp>
      <p:sp>
        <p:nvSpPr>
          <p:cNvPr id="20" name="テキスト ボックス 19"/>
          <p:cNvSpPr txBox="1"/>
          <p:nvPr/>
        </p:nvSpPr>
        <p:spPr>
          <a:xfrm>
            <a:off x="200523" y="2414665"/>
            <a:ext cx="11790947" cy="3447098"/>
          </a:xfrm>
          <a:prstGeom prst="rect">
            <a:avLst/>
          </a:prstGeom>
          <a:noFill/>
        </p:spPr>
        <p:txBody>
          <a:bodyPr wrap="square" rtlCol="0">
            <a:spAutoFit/>
          </a:bodyPr>
          <a:lstStyle/>
          <a:p>
            <a:pPr marL="285750" indent="-285750">
              <a:spcAft>
                <a:spcPts val="600"/>
              </a:spcAft>
              <a:buFont typeface="Wingdings" panose="05000000000000000000" pitchFamily="2" charset="2"/>
              <a:buChar char="u"/>
            </a:pPr>
            <a:r>
              <a:rPr lang="ja-JP" altLang="en-US" sz="2100" dirty="0">
                <a:latin typeface="メイリオ" panose="020B0604030504040204" pitchFamily="50" charset="-128"/>
                <a:ea typeface="メイリオ" panose="020B0604030504040204" pitchFamily="50" charset="-128"/>
              </a:rPr>
              <a:t>身につけることが出来る力</a:t>
            </a:r>
            <a:endParaRPr lang="en-US" altLang="ja-JP" sz="2100" dirty="0">
              <a:latin typeface="メイリオ" panose="020B0604030504040204" pitchFamily="50" charset="-128"/>
              <a:ea typeface="メイリオ" panose="020B0604030504040204" pitchFamily="50" charset="-128"/>
            </a:endParaRPr>
          </a:p>
          <a:p>
            <a:pPr marL="360000"/>
            <a:r>
              <a:rPr lang="ja-JP" altLang="en-US" sz="2000" dirty="0">
                <a:uFill>
                  <a:solidFill>
                    <a:srgbClr val="FF3F3F"/>
                  </a:solidFill>
                </a:uFill>
                <a:latin typeface="メイリオ" panose="020B0604030504040204" pitchFamily="50" charset="-128"/>
                <a:ea typeface="メイリオ" panose="020B0604030504040204" pitchFamily="50" charset="-128"/>
              </a:rPr>
              <a:t>・</a:t>
            </a:r>
            <a:r>
              <a:rPr lang="ja-JP" altLang="en-US" sz="2100" u="heavy" dirty="0">
                <a:uFill>
                  <a:solidFill>
                    <a:srgbClr val="FF3F3F"/>
                  </a:solidFill>
                </a:uFill>
                <a:latin typeface="メイリオ" panose="020B0604030504040204" pitchFamily="50" charset="-128"/>
                <a:ea typeface="メイリオ" panose="020B0604030504040204" pitchFamily="50" charset="-128"/>
              </a:rPr>
              <a:t>論理的思考能力</a:t>
            </a:r>
            <a:endParaRPr lang="en-US" altLang="ja-JP" sz="2100" u="heavy" dirty="0">
              <a:uFill>
                <a:solidFill>
                  <a:srgbClr val="FF3F3F"/>
                </a:solidFill>
              </a:uFill>
              <a:latin typeface="メイリオ" panose="020B0604030504040204" pitchFamily="50" charset="-128"/>
              <a:ea typeface="メイリオ" panose="020B0604030504040204" pitchFamily="50" charset="-128"/>
            </a:endParaRPr>
          </a:p>
          <a:p>
            <a:pPr marL="360000"/>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一つの共通テーマや物事を客観的、論理的に捉えることで論理的思考力が身につきます。</a:t>
            </a:r>
            <a:endParaRPr lang="en-US" altLang="ja-JP" dirty="0">
              <a:latin typeface="メイリオ" panose="020B0604030504040204" pitchFamily="50" charset="-128"/>
              <a:ea typeface="メイリオ" panose="020B0604030504040204" pitchFamily="50" charset="-128"/>
            </a:endParaRPr>
          </a:p>
          <a:p>
            <a:pPr marL="360000"/>
            <a:r>
              <a:rPr lang="ja-JP" altLang="en-US" sz="2100" dirty="0">
                <a:uFill>
                  <a:solidFill>
                    <a:srgbClr val="FF3F3F"/>
                  </a:solidFill>
                </a:uFill>
                <a:latin typeface="メイリオ" panose="020B0604030504040204" pitchFamily="50" charset="-128"/>
                <a:ea typeface="メイリオ" panose="020B0604030504040204" pitchFamily="50" charset="-128"/>
              </a:rPr>
              <a:t>・</a:t>
            </a:r>
            <a:r>
              <a:rPr lang="ja-JP" altLang="en-US" sz="2100" u="heavy" dirty="0">
                <a:uFill>
                  <a:solidFill>
                    <a:srgbClr val="FF3F3F"/>
                  </a:solidFill>
                </a:uFill>
                <a:latin typeface="メイリオ" panose="020B0604030504040204" pitchFamily="50" charset="-128"/>
                <a:ea typeface="メイリオ" panose="020B0604030504040204" pitchFamily="50" charset="-128"/>
              </a:rPr>
              <a:t>情報収集力、情報活用力</a:t>
            </a:r>
            <a:endParaRPr lang="en-US" altLang="ja-JP" sz="2100" u="heavy" dirty="0">
              <a:uFill>
                <a:solidFill>
                  <a:srgbClr val="FF3F3F"/>
                </a:solidFill>
              </a:uFill>
              <a:latin typeface="メイリオ" panose="020B0604030504040204" pitchFamily="50" charset="-128"/>
              <a:ea typeface="メイリオ" panose="020B0604030504040204" pitchFamily="50" charset="-128"/>
            </a:endParaRPr>
          </a:p>
          <a:p>
            <a:pPr marL="360000"/>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社会問題について模索・討論することで自身の見聞が広がります。</a:t>
            </a:r>
            <a:endParaRPr lang="en-US" altLang="ja-JP" dirty="0">
              <a:latin typeface="メイリオ" panose="020B0604030504040204" pitchFamily="50" charset="-128"/>
              <a:ea typeface="メイリオ" panose="020B0604030504040204" pitchFamily="50" charset="-128"/>
            </a:endParaRPr>
          </a:p>
          <a:p>
            <a:pPr marL="360000"/>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資料を活用・管理することで情報の整理力が身につきます。</a:t>
            </a:r>
            <a:endParaRPr lang="en-US" altLang="ja-JP" dirty="0">
              <a:latin typeface="メイリオ" panose="020B0604030504040204" pitchFamily="50" charset="-128"/>
              <a:ea typeface="メイリオ" panose="020B0604030504040204" pitchFamily="50" charset="-128"/>
            </a:endParaRPr>
          </a:p>
          <a:p>
            <a:pPr marL="360000"/>
            <a:r>
              <a:rPr lang="ja-JP" altLang="en-US" sz="2100" dirty="0">
                <a:uFill>
                  <a:solidFill>
                    <a:srgbClr val="FF3F3F"/>
                  </a:solidFill>
                </a:uFill>
                <a:latin typeface="メイリオ" panose="020B0604030504040204" pitchFamily="50" charset="-128"/>
                <a:ea typeface="メイリオ" panose="020B0604030504040204" pitchFamily="50" charset="-128"/>
              </a:rPr>
              <a:t>・</a:t>
            </a:r>
            <a:r>
              <a:rPr lang="ja-JP" altLang="en-US" sz="2100" u="heavy" dirty="0">
                <a:uFill>
                  <a:solidFill>
                    <a:srgbClr val="FF3F3F"/>
                  </a:solidFill>
                </a:uFill>
                <a:latin typeface="メイリオ" panose="020B0604030504040204" pitchFamily="50" charset="-128"/>
                <a:ea typeface="メイリオ" panose="020B0604030504040204" pitchFamily="50" charset="-128"/>
              </a:rPr>
              <a:t>発言力、応対力</a:t>
            </a:r>
            <a:endParaRPr lang="en-US" altLang="ja-JP" sz="2100" u="heavy" dirty="0">
              <a:uFill>
                <a:solidFill>
                  <a:srgbClr val="FF3F3F"/>
                </a:solidFill>
              </a:uFill>
              <a:latin typeface="メイリオ" panose="020B0604030504040204" pitchFamily="50" charset="-128"/>
              <a:ea typeface="メイリオ" panose="020B0604030504040204" pitchFamily="50" charset="-128"/>
            </a:endParaRPr>
          </a:p>
          <a:p>
            <a:pPr marL="360000"/>
            <a:r>
              <a:rPr lang="ja-JP" altLang="en-US">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 </a:t>
            </a:r>
            <a:r>
              <a:rPr lang="ja-JP" altLang="en-US">
                <a:latin typeface="メイリオ" panose="020B0604030504040204" pitchFamily="50" charset="-128"/>
                <a:ea typeface="メイリオ" panose="020B0604030504040204" pitchFamily="50" charset="-128"/>
              </a:rPr>
              <a:t>相手</a:t>
            </a:r>
            <a:r>
              <a:rPr lang="ja-JP" altLang="en-US" dirty="0">
                <a:latin typeface="メイリオ" panose="020B0604030504040204" pitchFamily="50" charset="-128"/>
                <a:ea typeface="メイリオ" panose="020B0604030504040204" pitchFamily="50" charset="-128"/>
              </a:rPr>
              <a:t>の主張を適切に理解し、まとめ、反論する発言力、指摘する力、討論しながら情報や論理</a:t>
            </a:r>
            <a:r>
              <a:rPr lang="ja-JP" altLang="en-US">
                <a:latin typeface="メイリオ" panose="020B0604030504040204" pitchFamily="50" charset="-128"/>
                <a:ea typeface="メイリオ" panose="020B0604030504040204" pitchFamily="50" charset="-128"/>
              </a:rPr>
              <a:t>構造を整</a:t>
            </a:r>
            <a:endParaRPr lang="en-US" altLang="ja-JP" dirty="0">
              <a:latin typeface="メイリオ" panose="020B0604030504040204" pitchFamily="50" charset="-128"/>
              <a:ea typeface="メイリオ" panose="020B0604030504040204" pitchFamily="50" charset="-128"/>
            </a:endParaRPr>
          </a:p>
          <a:p>
            <a:pPr marL="360000"/>
            <a:r>
              <a:rPr lang="ja-JP" altLang="en-US">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 </a:t>
            </a:r>
            <a:r>
              <a:rPr lang="ja-JP" altLang="en-US">
                <a:latin typeface="メイリオ" panose="020B0604030504040204" pitchFamily="50" charset="-128"/>
                <a:ea typeface="メイリオ" panose="020B0604030504040204" pitchFamily="50" charset="-128"/>
              </a:rPr>
              <a:t>理する力が付きます。　　　　　　　　　　　</a:t>
            </a:r>
            <a:endParaRPr lang="en-US" altLang="ja-JP" dirty="0">
              <a:latin typeface="メイリオ" panose="020B0604030504040204" pitchFamily="50" charset="-128"/>
              <a:ea typeface="メイリオ" panose="020B0604030504040204" pitchFamily="50" charset="-128"/>
            </a:endParaRPr>
          </a:p>
          <a:p>
            <a:pPr marL="360000"/>
            <a:r>
              <a:rPr lang="ja-JP" altLang="en-US" sz="2100" dirty="0">
                <a:uFill>
                  <a:solidFill>
                    <a:srgbClr val="FF3F3F"/>
                  </a:solidFill>
                </a:uFill>
                <a:latin typeface="メイリオ" panose="020B0604030504040204" pitchFamily="50" charset="-128"/>
                <a:ea typeface="メイリオ" panose="020B0604030504040204" pitchFamily="50" charset="-128"/>
              </a:rPr>
              <a:t>・</a:t>
            </a:r>
            <a:r>
              <a:rPr lang="ja-JP" altLang="en-US" sz="2100" u="heavy" dirty="0">
                <a:uFill>
                  <a:solidFill>
                    <a:srgbClr val="FF3F3F"/>
                  </a:solidFill>
                </a:uFill>
                <a:latin typeface="メイリオ" panose="020B0604030504040204" pitchFamily="50" charset="-128"/>
                <a:ea typeface="メイリオ" panose="020B0604030504040204" pitchFamily="50" charset="-128"/>
              </a:rPr>
              <a:t>コミュニケーション力</a:t>
            </a:r>
            <a:endParaRPr lang="en-US" altLang="ja-JP" sz="2100" u="heavy" dirty="0">
              <a:uFill>
                <a:solidFill>
                  <a:srgbClr val="FF3F3F"/>
                </a:solidFill>
              </a:uFill>
              <a:latin typeface="メイリオ" panose="020B0604030504040204" pitchFamily="50" charset="-128"/>
              <a:ea typeface="メイリオ" panose="020B0604030504040204" pitchFamily="50" charset="-128"/>
            </a:endParaRPr>
          </a:p>
          <a:p>
            <a:pPr marL="360000"/>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他大学の学生と討論を通じ、学識を広げると同時に対話力が身につきます。</a:t>
            </a:r>
            <a:endParaRPr lang="en-US" altLang="ja-JP" sz="20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00523" y="5934670"/>
            <a:ext cx="11790947" cy="923330"/>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　討論部門における「討論」では、ゼミ対抗といった優劣を競うものではなく、様々な立場から自由に討論することで、社会問題とその解決方法の模索や新しいビジネスプランの創出を考えることを目的とし、今後の就職活動や就職に役立ち、繋げることができま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49288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0146632" cy="646331"/>
            </a:xfrm>
            <a:prstGeom prst="rect">
              <a:avLst/>
            </a:prstGeom>
            <a:noFill/>
          </p:spPr>
          <p:txBody>
            <a:bodyPr wrap="square" rtlCol="0" anchor="ctr">
              <a:spAutoFit/>
            </a:bodyPr>
            <a:lstStyle/>
            <a:p>
              <a:r>
                <a:rPr kumimoji="1" lang="en-US" altLang="ja-JP" sz="3600" dirty="0">
                  <a:latin typeface="メイリオ" panose="020B0604030504040204" pitchFamily="50" charset="-128"/>
                  <a:ea typeface="メイリオ" panose="020B0604030504040204" pitchFamily="50" charset="-128"/>
                </a:rPr>
                <a:t>9. </a:t>
              </a:r>
              <a:r>
                <a:rPr lang="ja-JP" altLang="en-US" sz="3600" dirty="0">
                  <a:latin typeface="メイリオ" panose="020B0604030504040204" pitchFamily="50" charset="-128"/>
                  <a:ea typeface="メイリオ" panose="020B0604030504040204" pitchFamily="50" charset="-128"/>
                </a:rPr>
                <a:t>諸注意　</a:t>
              </a:r>
              <a:endParaRPr lang="ja-JP" altLang="en-US" sz="3200" b="1"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2246769"/>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議長団・助言講師の選出について</a:t>
            </a:r>
            <a:endParaRPr lang="en-US" altLang="ja-JP" sz="2100" b="1" dirty="0">
              <a:solidFill>
                <a:srgbClr val="C00000"/>
              </a:solidFill>
              <a:latin typeface="メイリオ" panose="020B0604030504040204" pitchFamily="50" charset="-128"/>
              <a:ea typeface="メイリオ" panose="020B0604030504040204" pitchFamily="50" charset="-128"/>
            </a:endParaRPr>
          </a:p>
          <a:p>
            <a:r>
              <a:rPr lang="ja-JP" altLang="en-US" sz="2100"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議長団・助言講師の選出していただきます。「分科会結成書」に議長団・助言講師の情報を記入し、提出してください。分科会結成後に選出できなかった場合は、</a:t>
            </a:r>
            <a:r>
              <a:rPr lang="ja-JP" altLang="en-US" b="1" dirty="0">
                <a:latin typeface="メイリオ" panose="020B0604030504040204" pitchFamily="50" charset="-128"/>
                <a:ea typeface="メイリオ" panose="020B0604030504040204" pitchFamily="50" charset="-128"/>
              </a:rPr>
              <a:t>分科会内で話し合い</a:t>
            </a:r>
            <a:r>
              <a:rPr lang="en-US" altLang="ja-JP" b="1" dirty="0">
                <a:latin typeface="メイリオ" panose="020B0604030504040204" pitchFamily="50" charset="-128"/>
                <a:ea typeface="メイリオ" panose="020B0604030504040204" pitchFamily="50" charset="-128"/>
              </a:rPr>
              <a:t>7/31</a:t>
            </a:r>
            <a:r>
              <a:rPr lang="ja-JP" altLang="en-US" b="1" dirty="0">
                <a:latin typeface="メイリオ" panose="020B0604030504040204" pitchFamily="50" charset="-128"/>
                <a:ea typeface="メイリオ" panose="020B0604030504040204" pitchFamily="50" charset="-128"/>
              </a:rPr>
              <a:t>までに選出</a:t>
            </a:r>
            <a:r>
              <a:rPr lang="ja-JP" altLang="en-US" dirty="0">
                <a:latin typeface="メイリオ" panose="020B0604030504040204" pitchFamily="50" charset="-128"/>
                <a:ea typeface="メイリオ" panose="020B0604030504040204" pitchFamily="50" charset="-128"/>
              </a:rPr>
              <a:t>し、インナー大会討論部門までご連絡ください。</a:t>
            </a:r>
            <a:endParaRPr lang="en-US" altLang="ja-JP" dirty="0">
              <a:latin typeface="メイリオ" panose="020B0604030504040204" pitchFamily="50" charset="-128"/>
              <a:ea typeface="メイリオ" panose="020B0604030504040204" pitchFamily="50" charset="-128"/>
            </a:endParaRPr>
          </a:p>
          <a:p>
            <a:pPr>
              <a:spcBef>
                <a:spcPts val="600"/>
              </a:spcBef>
            </a:pPr>
            <a:r>
              <a:rPr lang="en-US" altLang="ja-JP" sz="2100" b="1" dirty="0">
                <a:solidFill>
                  <a:srgbClr val="C00000"/>
                </a:solidFill>
                <a:latin typeface="メイリオ" panose="020B0604030504040204" pitchFamily="50" charset="-128"/>
                <a:ea typeface="メイリオ" panose="020B0604030504040204" pitchFamily="50" charset="-128"/>
              </a:rPr>
              <a:t>※</a:t>
            </a:r>
            <a:r>
              <a:rPr lang="ja-JP" altLang="en-US" sz="2100" b="1" dirty="0">
                <a:solidFill>
                  <a:srgbClr val="C00000"/>
                </a:solidFill>
                <a:latin typeface="メイリオ" panose="020B0604030504040204" pitchFamily="50" charset="-128"/>
                <a:ea typeface="メイリオ" panose="020B0604030504040204" pitchFamily="50" charset="-128"/>
              </a:rPr>
              <a:t>議長団・助言講師未選出の分科会は、</a:t>
            </a:r>
            <a:r>
              <a:rPr lang="en-US" altLang="ja-JP" sz="2100" b="1" dirty="0">
                <a:solidFill>
                  <a:srgbClr val="C00000"/>
                </a:solidFill>
                <a:latin typeface="メイリオ" panose="020B0604030504040204" pitchFamily="50" charset="-128"/>
                <a:ea typeface="メイリオ" panose="020B0604030504040204" pitchFamily="50" charset="-128"/>
              </a:rPr>
              <a:t>8/1</a:t>
            </a:r>
            <a:r>
              <a:rPr lang="ja-JP" altLang="en-US" sz="2100" b="1" dirty="0">
                <a:solidFill>
                  <a:srgbClr val="C00000"/>
                </a:solidFill>
                <a:latin typeface="メイリオ" panose="020B0604030504040204" pitchFamily="50" charset="-128"/>
                <a:ea typeface="メイリオ" panose="020B0604030504040204" pitchFamily="50" charset="-128"/>
              </a:rPr>
              <a:t>で参加辞退扱いとさせていただきます。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a:p>
            <a:pPr>
              <a:spcBef>
                <a:spcPts val="600"/>
              </a:spcBef>
            </a:pPr>
            <a:r>
              <a:rPr lang="ja-JP" altLang="en-US" sz="2100" b="1" dirty="0">
                <a:solidFill>
                  <a:srgbClr val="C00000"/>
                </a:solidFill>
                <a:latin typeface="メイリオ" panose="020B0604030504040204" pitchFamily="50" charset="-128"/>
                <a:ea typeface="メイリオ" panose="020B0604030504040204" pitchFamily="50" charset="-128"/>
              </a:rPr>
              <a:t>　議長団・助言講師の選出に実行委員会は一切関与いたしません。</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00525" y="3290883"/>
            <a:ext cx="11790947" cy="1092607"/>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Zoom</a:t>
            </a:r>
            <a:r>
              <a:rPr lang="ja-JP" altLang="en-US" sz="2100" b="1" dirty="0">
                <a:latin typeface="メイリオ" panose="020B0604030504040204" pitchFamily="50" charset="-128"/>
                <a:ea typeface="メイリオ" panose="020B0604030504040204" pitchFamily="50" charset="-128"/>
              </a:rPr>
              <a:t>の操作及びインターネット環境について</a:t>
            </a:r>
            <a:endParaRPr lang="en-US" altLang="ja-JP" sz="2100" b="1" dirty="0">
              <a:solidFill>
                <a:srgbClr val="C00000"/>
              </a:solidFill>
              <a:latin typeface="メイリオ" panose="020B0604030504040204" pitchFamily="50" charset="-128"/>
              <a:ea typeface="メイリオ" panose="020B0604030504040204" pitchFamily="50" charset="-128"/>
            </a:endParaRPr>
          </a:p>
          <a:p>
            <a:r>
              <a:rPr lang="ja-JP" altLang="en-US" sz="2100"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実行委員会から</a:t>
            </a:r>
            <a:r>
              <a:rPr lang="en-US" altLang="ja-JP" dirty="0">
                <a:latin typeface="メイリオ" panose="020B0604030504040204" pitchFamily="50" charset="-128"/>
                <a:ea typeface="メイリオ" panose="020B0604030504040204" pitchFamily="50" charset="-128"/>
              </a:rPr>
              <a:t>Zoom</a:t>
            </a:r>
            <a:r>
              <a:rPr lang="ja-JP" altLang="en-US" dirty="0">
                <a:latin typeface="メイリオ" panose="020B0604030504040204" pitchFamily="50" charset="-128"/>
                <a:ea typeface="メイリオ" panose="020B0604030504040204" pitchFamily="50" charset="-128"/>
              </a:rPr>
              <a:t>の操作方法、インターネット環境の整備等のご案内及びサポートはいたしません。各自で準備を進めていただきますようお願いいたします。</a:t>
            </a:r>
          </a:p>
        </p:txBody>
      </p:sp>
      <p:sp>
        <p:nvSpPr>
          <p:cNvPr id="21"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30</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FBBEB911-EE5C-4E1B-A761-91E7F3D1765D}"/>
              </a:ext>
            </a:extLst>
          </p:cNvPr>
          <p:cNvSpPr txBox="1"/>
          <p:nvPr/>
        </p:nvSpPr>
        <p:spPr>
          <a:xfrm>
            <a:off x="200525" y="4614791"/>
            <a:ext cx="11790947" cy="1923604"/>
          </a:xfrm>
          <a:prstGeom prst="rect">
            <a:avLst/>
          </a:prstGeom>
          <a:noFill/>
        </p:spPr>
        <p:txBody>
          <a:bodyPr wrap="square" rtlCol="0">
            <a:spAutoFit/>
          </a:bodyPr>
          <a:lstStyle/>
          <a:p>
            <a:pPr>
              <a:spcAft>
                <a:spcPts val="600"/>
              </a:spcAft>
            </a:pPr>
            <a:r>
              <a:rPr lang="ja-JP" altLang="en-US" sz="2100" b="1" dirty="0">
                <a:latin typeface="メイリオ" panose="020B0604030504040204" pitchFamily="50" charset="-128"/>
                <a:ea typeface="メイリオ" panose="020B0604030504040204" pitchFamily="50" charset="-128"/>
              </a:rPr>
              <a:t>参加申し込みのキャンセル・変更について</a:t>
            </a:r>
            <a:endParaRPr lang="en-US" altLang="ja-JP" sz="2100" b="1" dirty="0">
              <a:latin typeface="メイリオ" panose="020B0604030504040204" pitchFamily="50" charset="-128"/>
              <a:ea typeface="メイリオ" panose="020B0604030504040204" pitchFamily="50" charset="-128"/>
            </a:endParaRPr>
          </a:p>
          <a:p>
            <a:r>
              <a:rPr lang="ja-JP" altLang="en-US" sz="2100" b="1" dirty="0">
                <a:solidFill>
                  <a:srgbClr val="C00000"/>
                </a:solidFill>
                <a:latin typeface="メイリオ" panose="020B0604030504040204" pitchFamily="50" charset="-128"/>
                <a:ea typeface="メイリオ" panose="020B0604030504040204" pitchFamily="50" charset="-128"/>
              </a:rPr>
              <a:t>　参加受付完了後のキャンセルは原則として不可とさせていただいております。</a:t>
            </a:r>
            <a:endParaRPr lang="en-US" altLang="ja-JP" sz="2100" b="1" dirty="0">
              <a:solidFill>
                <a:srgbClr val="C00000"/>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やむを得ない事情での参加をキャンセルする場合、</a:t>
            </a:r>
            <a:r>
              <a:rPr lang="ja-JP" altLang="en-US" b="1" dirty="0">
                <a:latin typeface="メイリオ" panose="020B0604030504040204" pitchFamily="50" charset="-128"/>
                <a:ea typeface="メイリオ" panose="020B0604030504040204" pitchFamily="50" charset="-128"/>
              </a:rPr>
              <a:t>エントリー費</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一人当たり</a:t>
            </a:r>
            <a:r>
              <a:rPr lang="en-US" altLang="ja-JP" b="1" dirty="0">
                <a:latin typeface="メイリオ" panose="020B0604030504040204" pitchFamily="50" charset="-128"/>
                <a:ea typeface="メイリオ" panose="020B0604030504040204" pitchFamily="50" charset="-128"/>
              </a:rPr>
              <a:t>2,500</a:t>
            </a:r>
            <a:r>
              <a:rPr lang="ja-JP" altLang="en-US" b="1" dirty="0">
                <a:latin typeface="メイリオ" panose="020B0604030504040204" pitchFamily="50" charset="-128"/>
                <a:ea typeface="メイリオ" panose="020B0604030504040204" pitchFamily="50" charset="-128"/>
              </a:rPr>
              <a:t>円</a:t>
            </a: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のご返金は致しかねます</a:t>
            </a:r>
            <a:r>
              <a:rPr lang="ja-JP" altLang="en-US" dirty="0">
                <a:latin typeface="メイリオ" panose="020B0604030504040204" pitchFamily="50" charset="-128"/>
                <a:ea typeface="メイリオ" panose="020B0604030504040204" pitchFamily="50" charset="-128"/>
              </a:rPr>
              <a:t>ので、あらかじめご了承ください。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また、</a:t>
            </a:r>
            <a:r>
              <a:rPr lang="ja-JP" altLang="en-US" b="1" dirty="0">
                <a:latin typeface="メイリオ" panose="020B0604030504040204" pitchFamily="50" charset="-128"/>
                <a:ea typeface="メイリオ" panose="020B0604030504040204" pitchFamily="50" charset="-128"/>
              </a:rPr>
              <a:t>本番の開催方法がオンラインになった際も、申し込み後の返金対応はいたしかねます</a:t>
            </a:r>
            <a:r>
              <a:rPr lang="ja-JP" altLang="en-US" dirty="0">
                <a:latin typeface="メイリオ" panose="020B0604030504040204" pitchFamily="50" charset="-128"/>
                <a:ea typeface="メイリオ" panose="020B0604030504040204" pitchFamily="50" charset="-128"/>
              </a:rPr>
              <a:t>。あらかじめご了承の上お申し込み下さいますようお願いいたします。</a:t>
            </a:r>
          </a:p>
        </p:txBody>
      </p:sp>
    </p:spTree>
    <p:extLst>
      <p:ext uri="{BB962C8B-B14F-4D97-AF65-F5344CB8AC3E}">
        <p14:creationId xmlns:p14="http://schemas.microsoft.com/office/powerpoint/2010/main" val="1075068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10499558" y="5173400"/>
            <a:ext cx="1692442" cy="1698070"/>
            <a:chOff x="10499558" y="5173400"/>
            <a:chExt cx="1692442" cy="1698070"/>
          </a:xfrm>
        </p:grpSpPr>
        <p:sp>
          <p:nvSpPr>
            <p:cNvPr id="26" name="正方形/長方形 25"/>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0146632" cy="646331"/>
            </a:xfrm>
            <a:prstGeom prst="rect">
              <a:avLst/>
            </a:prstGeom>
            <a:noFill/>
          </p:spPr>
          <p:txBody>
            <a:bodyPr wrap="square" rtlCol="0" anchor="ctr">
              <a:spAutoFit/>
            </a:bodyPr>
            <a:lstStyle/>
            <a:p>
              <a:r>
                <a:rPr kumimoji="1" lang="en-US" altLang="ja-JP" sz="3600" dirty="0">
                  <a:latin typeface="メイリオ" panose="020B0604030504040204" pitchFamily="50" charset="-128"/>
                  <a:ea typeface="メイリオ" panose="020B0604030504040204" pitchFamily="50" charset="-128"/>
                </a:rPr>
                <a:t>10. </a:t>
              </a:r>
              <a:r>
                <a:rPr lang="ja-JP" altLang="en-US" sz="3600" dirty="0">
                  <a:latin typeface="メイリオ" panose="020B0604030504040204" pitchFamily="50" charset="-128"/>
                  <a:ea typeface="メイリオ" panose="020B0604030504040204" pitchFamily="50" charset="-128"/>
                </a:rPr>
                <a:t>用語説明</a:t>
              </a:r>
              <a:endParaRPr kumimoji="1" lang="ja-JP" altLang="en-US" sz="3600" dirty="0">
                <a:latin typeface="メイリオ" panose="020B0604030504040204" pitchFamily="50" charset="-128"/>
                <a:ea typeface="メイリオ" panose="020B0604030504040204" pitchFamily="50" charset="-128"/>
              </a:endParaRPr>
            </a:p>
          </p:txBody>
        </p:sp>
      </p:grpSp>
      <p:sp>
        <p:nvSpPr>
          <p:cNvPr id="21" name="テキスト ボックス 20"/>
          <p:cNvSpPr txBox="1"/>
          <p:nvPr/>
        </p:nvSpPr>
        <p:spPr>
          <a:xfrm>
            <a:off x="200525" y="906561"/>
            <a:ext cx="11790947" cy="723275"/>
          </a:xfrm>
          <a:prstGeom prst="rect">
            <a:avLst/>
          </a:prstGeom>
          <a:noFill/>
        </p:spPr>
        <p:txBody>
          <a:bodyPr wrap="square" rtlCol="0">
            <a:spAutoFit/>
          </a:bodyPr>
          <a:lstStyle/>
          <a:p>
            <a:pPr>
              <a:spcAft>
                <a:spcPts val="600"/>
              </a:spcAft>
            </a:pPr>
            <a:r>
              <a:rPr lang="ja-JP" altLang="en-US" b="1" dirty="0">
                <a:latin typeface="メイリオ" panose="020B0604030504040204" pitchFamily="50" charset="-128"/>
                <a:ea typeface="メイリオ" panose="020B0604030504040204" pitchFamily="50" charset="-128"/>
              </a:rPr>
              <a:t>・パート</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討論部門における参加単位のことです。</a:t>
            </a:r>
            <a:endParaRPr lang="en-US" altLang="ja-JP"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200522" y="1731045"/>
            <a:ext cx="11790947" cy="1277273"/>
          </a:xfrm>
          <a:prstGeom prst="rect">
            <a:avLst/>
          </a:prstGeom>
          <a:noFill/>
        </p:spPr>
        <p:txBody>
          <a:bodyPr wrap="square" rtlCol="0">
            <a:spAutoFit/>
          </a:bodyPr>
          <a:lstStyle/>
          <a:p>
            <a:pPr>
              <a:spcAft>
                <a:spcPts val="600"/>
              </a:spcAft>
            </a:pPr>
            <a:r>
              <a:rPr lang="ja-JP" altLang="en-US" b="1" dirty="0">
                <a:latin typeface="メイリオ" panose="020B0604030504040204" pitchFamily="50" charset="-128"/>
                <a:ea typeface="メイリオ" panose="020B0604030504040204" pitchFamily="50" charset="-128"/>
              </a:rPr>
              <a:t>・テーマ趣意文</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討論を行いたい内容、テーマについて記入する書類です。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6/21</a:t>
            </a:r>
            <a:r>
              <a:rPr lang="ja-JP" altLang="en-US" dirty="0">
                <a:latin typeface="メイリオ" panose="020B0604030504040204" pitchFamily="50" charset="-128"/>
                <a:ea typeface="メイリオ" panose="020B0604030504040204" pitchFamily="50" charset="-128"/>
              </a:rPr>
              <a:t>に「テーマ趣意文一覧」と「部門別一覧」をインナー大会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へ掲載いたします。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討論相手を見つけるための重要な書類です。</a:t>
            </a:r>
            <a:endParaRPr lang="en-US" altLang="ja-JP"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200522" y="3109527"/>
            <a:ext cx="11790947" cy="1000274"/>
          </a:xfrm>
          <a:prstGeom prst="rect">
            <a:avLst/>
          </a:prstGeom>
          <a:noFill/>
        </p:spPr>
        <p:txBody>
          <a:bodyPr wrap="square" rtlCol="0">
            <a:spAutoFit/>
          </a:bodyPr>
          <a:lstStyle/>
          <a:p>
            <a:pPr>
              <a:spcAft>
                <a:spcPts val="600"/>
              </a:spcAft>
            </a:pPr>
            <a:r>
              <a:rPr lang="ja-JP" altLang="en-US" b="1" dirty="0">
                <a:latin typeface="メイリオ" panose="020B0604030504040204" pitchFamily="50" charset="-128"/>
                <a:ea typeface="メイリオ" panose="020B0604030504040204" pitchFamily="50" charset="-128"/>
              </a:rPr>
              <a:t>・議長団</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討論を円滑に行うために議事進行を担当する役割です。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ゼミの先輩や</a:t>
            </a:r>
            <a:r>
              <a:rPr lang="en-US" altLang="ja-JP" dirty="0">
                <a:latin typeface="メイリオ" panose="020B0604030504040204" pitchFamily="50" charset="-128"/>
                <a:ea typeface="メイリオ" panose="020B0604030504040204" pitchFamily="50" charset="-128"/>
              </a:rPr>
              <a:t>OBOG</a:t>
            </a:r>
            <a:r>
              <a:rPr lang="ja-JP" altLang="en-US" dirty="0">
                <a:latin typeface="メイリオ" panose="020B0604030504040204" pitchFamily="50" charset="-128"/>
                <a:ea typeface="メイリオ" panose="020B0604030504040204" pitchFamily="50" charset="-128"/>
              </a:rPr>
              <a:t>、大学院生が主に務めます。各分科会から</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名選出していただきます。</a:t>
            </a:r>
            <a:endParaRPr lang="en-US" altLang="ja-JP"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200522" y="4213301"/>
            <a:ext cx="11790947" cy="1000274"/>
          </a:xfrm>
          <a:prstGeom prst="rect">
            <a:avLst/>
          </a:prstGeom>
          <a:noFill/>
        </p:spPr>
        <p:txBody>
          <a:bodyPr wrap="square" rtlCol="0">
            <a:spAutoFit/>
          </a:bodyPr>
          <a:lstStyle/>
          <a:p>
            <a:pPr>
              <a:spcAft>
                <a:spcPts val="600"/>
              </a:spcAft>
            </a:pPr>
            <a:r>
              <a:rPr lang="ja-JP" altLang="en-US" b="1" dirty="0">
                <a:latin typeface="メイリオ" panose="020B0604030504040204" pitchFamily="50" charset="-128"/>
                <a:ea typeface="メイリオ" panose="020B0604030504040204" pitchFamily="50" charset="-128"/>
              </a:rPr>
              <a:t>・助言講師</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討論の方向性がずれたときに軌道修正し、専門的な知識を討論の場に提供するのが、助言講師の役割です。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大学の教授や大学院生が主に務めます。分科会で</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名選出していただきます。</a:t>
            </a:r>
            <a:endParaRPr lang="en-US" altLang="ja-JP" dirty="0">
              <a:latin typeface="メイリオ" panose="020B0604030504040204" pitchFamily="50" charset="-128"/>
              <a:ea typeface="メイリオ" panose="020B0604030504040204" pitchFamily="50" charset="-128"/>
            </a:endParaRPr>
          </a:p>
        </p:txBody>
      </p:sp>
      <p:sp>
        <p:nvSpPr>
          <p:cNvPr id="16"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31</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2" y="5318464"/>
            <a:ext cx="11790947" cy="723275"/>
          </a:xfrm>
          <a:prstGeom prst="rect">
            <a:avLst/>
          </a:prstGeom>
          <a:noFill/>
        </p:spPr>
        <p:txBody>
          <a:bodyPr wrap="square" rtlCol="0">
            <a:spAutoFit/>
          </a:bodyPr>
          <a:lstStyle/>
          <a:p>
            <a:pPr>
              <a:spcAft>
                <a:spcPts val="600"/>
              </a:spcAft>
            </a:pPr>
            <a:r>
              <a:rPr lang="ja-JP" altLang="en-US" b="1" dirty="0">
                <a:latin typeface="メイリオ" panose="020B0604030504040204" pitchFamily="50" charset="-128"/>
                <a:ea typeface="メイリオ" panose="020B0604030504040204" pitchFamily="50" charset="-128"/>
              </a:rPr>
              <a:t>・中間レジュメ</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論文を書く前段階で、論点のズレがないように論文の骨組みを各パート内で確認します。</a:t>
            </a:r>
            <a:endParaRPr lang="en-US" altLang="ja-JP"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200522" y="6146628"/>
            <a:ext cx="11790947" cy="723275"/>
          </a:xfrm>
          <a:prstGeom prst="rect">
            <a:avLst/>
          </a:prstGeom>
          <a:noFill/>
        </p:spPr>
        <p:txBody>
          <a:bodyPr wrap="square" rtlCol="0">
            <a:spAutoFit/>
          </a:bodyPr>
          <a:lstStyle/>
          <a:p>
            <a:pPr>
              <a:spcAft>
                <a:spcPts val="600"/>
              </a:spcAft>
            </a:pPr>
            <a:r>
              <a:rPr lang="ja-JP" altLang="en-US" b="1" dirty="0">
                <a:latin typeface="メイリオ" panose="020B0604030504040204" pitchFamily="50" charset="-128"/>
                <a:ea typeface="メイリオ" panose="020B0604030504040204" pitchFamily="50" charset="-128"/>
              </a:rPr>
              <a:t>・論文・集約論文</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中間レジュメ審査同様、議長団や相手パートに論文・集約論文を提出します。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83248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グループ化 23"/>
          <p:cNvGrpSpPr/>
          <p:nvPr/>
        </p:nvGrpSpPr>
        <p:grpSpPr>
          <a:xfrm>
            <a:off x="10499558" y="5173400"/>
            <a:ext cx="1692442" cy="1698070"/>
            <a:chOff x="10499558" y="5173400"/>
            <a:chExt cx="1692442" cy="1698070"/>
          </a:xfrm>
        </p:grpSpPr>
        <p:sp>
          <p:nvSpPr>
            <p:cNvPr id="25" name="正方形/長方形 24"/>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61727"/>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1790946" cy="646331"/>
            </a:xfrm>
            <a:prstGeom prst="rect">
              <a:avLst/>
            </a:prstGeom>
            <a:noFill/>
          </p:spPr>
          <p:txBody>
            <a:bodyPr wrap="square" rtlCol="0" anchor="ctr">
              <a:spAutoFit/>
            </a:bodyPr>
            <a:lstStyle/>
            <a:p>
              <a:r>
                <a:rPr kumimoji="1" lang="en-US" altLang="ja-JP" sz="3600" dirty="0">
                  <a:latin typeface="メイリオ" panose="020B0604030504040204" pitchFamily="50" charset="-128"/>
                  <a:ea typeface="メイリオ" panose="020B0604030504040204" pitchFamily="50" charset="-128"/>
                </a:rPr>
                <a:t>11. </a:t>
              </a:r>
              <a:r>
                <a:rPr lang="ja-JP" altLang="en-US" sz="3600" dirty="0">
                  <a:latin typeface="メイリオ" panose="020B0604030504040204" pitchFamily="50" charset="-128"/>
                  <a:ea typeface="メイリオ" panose="020B0604030504040204" pitchFamily="50" charset="-128"/>
                </a:rPr>
                <a:t>連絡先、インナー大会</a:t>
              </a:r>
              <a:r>
                <a:rPr lang="en-US" altLang="ja-JP" sz="3600" dirty="0">
                  <a:latin typeface="メイリオ" panose="020B0604030504040204" pitchFamily="50" charset="-128"/>
                  <a:ea typeface="メイリオ" panose="020B0604030504040204" pitchFamily="50" charset="-128"/>
                </a:rPr>
                <a:t>HP</a:t>
              </a:r>
              <a:endParaRPr lang="ja-JP" altLang="en-US" sz="3200" b="1" dirty="0">
                <a:latin typeface="メイリオ" panose="020B0604030504040204" pitchFamily="50" charset="-128"/>
                <a:ea typeface="メイリオ" panose="020B0604030504040204" pitchFamily="50" charset="-128"/>
              </a:endParaRPr>
            </a:p>
          </p:txBody>
        </p:sp>
      </p:grpSp>
      <p:sp>
        <p:nvSpPr>
          <p:cNvPr id="21" name="テキスト ボックス 20"/>
          <p:cNvSpPr txBox="1"/>
          <p:nvPr/>
        </p:nvSpPr>
        <p:spPr>
          <a:xfrm>
            <a:off x="200525" y="906561"/>
            <a:ext cx="11790947" cy="723275"/>
          </a:xfrm>
          <a:prstGeom prst="rect">
            <a:avLst/>
          </a:prstGeom>
          <a:noFill/>
        </p:spPr>
        <p:txBody>
          <a:bodyPr wrap="square" rtlCol="0">
            <a:spAutoFit/>
          </a:bodyPr>
          <a:lstStyle/>
          <a:p>
            <a:pPr>
              <a:spcAft>
                <a:spcPts val="600"/>
              </a:spcAft>
            </a:pPr>
            <a:r>
              <a:rPr lang="ja-JP" altLang="en-US" b="1" dirty="0">
                <a:latin typeface="メイリオ" panose="020B0604030504040204" pitchFamily="50" charset="-128"/>
                <a:ea typeface="メイリオ" panose="020B0604030504040204" pitchFamily="50" charset="-128"/>
              </a:rPr>
              <a:t>・インナー大会討論部門</a:t>
            </a:r>
            <a:endParaRPr lang="en-US" altLang="ja-JP" b="1" dirty="0">
              <a:latin typeface="メイリオ" panose="020B0604030504040204" pitchFamily="50" charset="-128"/>
              <a:ea typeface="メイリオ" panose="020B0604030504040204" pitchFamily="50" charset="-128"/>
            </a:endParaRPr>
          </a:p>
          <a:p>
            <a:pPr>
              <a:spcAft>
                <a:spcPts val="600"/>
              </a:spcAft>
            </a:pP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hlinkClick r:id="rId2"/>
              </a:rPr>
              <a:t>inner2023.kanto.touron@gmail.com</a:t>
            </a:r>
            <a:endParaRPr lang="en-US" altLang="ja-JP"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200525" y="1812537"/>
            <a:ext cx="11790947" cy="1000274"/>
          </a:xfrm>
          <a:prstGeom prst="rect">
            <a:avLst/>
          </a:prstGeom>
          <a:noFill/>
        </p:spPr>
        <p:txBody>
          <a:bodyPr wrap="square" rtlCol="0">
            <a:spAutoFit/>
          </a:bodyPr>
          <a:lstStyle/>
          <a:p>
            <a:pPr>
              <a:spcAft>
                <a:spcPts val="600"/>
              </a:spcAft>
            </a:pPr>
            <a:r>
              <a:rPr lang="ja-JP" altLang="en-US" b="1" dirty="0">
                <a:latin typeface="メイリオ" panose="020B0604030504040204" pitchFamily="50" charset="-128"/>
                <a:ea typeface="メイリオ" panose="020B0604030504040204" pitchFamily="50" charset="-128"/>
              </a:rPr>
              <a:t>・インナー大会実行委員会</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hlinkClick r:id="rId3"/>
              </a:rPr>
              <a:t>inner.kanto@gmail.com</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の「お問い合わせ」からもご連絡可能です。</a:t>
            </a:r>
            <a:endParaRPr lang="en-US" altLang="ja-JP"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200525" y="2995512"/>
            <a:ext cx="11790947" cy="2939266"/>
          </a:xfrm>
          <a:prstGeom prst="rect">
            <a:avLst/>
          </a:prstGeom>
          <a:noFill/>
        </p:spPr>
        <p:txBody>
          <a:bodyPr wrap="square" rtlCol="0">
            <a:spAutoFit/>
          </a:bodyPr>
          <a:lstStyle/>
          <a:p>
            <a:pPr>
              <a:spcAft>
                <a:spcPts val="600"/>
              </a:spcAft>
            </a:pPr>
            <a:r>
              <a:rPr lang="ja-JP" altLang="en-US" b="1" dirty="0">
                <a:latin typeface="メイリオ" panose="020B0604030504040204" pitchFamily="50" charset="-128"/>
                <a:ea typeface="メイリオ" panose="020B0604030504040204" pitchFamily="50" charset="-128"/>
              </a:rPr>
              <a:t>・インナー大会</a:t>
            </a:r>
            <a:r>
              <a:rPr lang="en-US" altLang="ja-JP" b="1" dirty="0">
                <a:latin typeface="メイリオ" panose="020B0604030504040204" pitchFamily="50" charset="-128"/>
                <a:ea typeface="メイリオ" panose="020B0604030504040204" pitchFamily="50" charset="-128"/>
              </a:rPr>
              <a:t>HP</a:t>
            </a:r>
          </a:p>
          <a:p>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hlinkClick r:id="rId4"/>
              </a:rPr>
              <a:t>https://www.inner-kanto.com/</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討論部門参加申し込みフォーム</a:t>
            </a:r>
            <a:endParaRPr lang="en-US" altLang="ja-JP"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a:hlinkClick r:id="rId5"/>
              </a:rPr>
              <a:t>インナー大会討論部門参加申し込みフォーム </a:t>
            </a:r>
            <a:r>
              <a:rPr lang="en-US" altLang="ja-JP" dirty="0">
                <a:hlinkClick r:id="rId5"/>
              </a:rPr>
              <a:t>(google.com)</a:t>
            </a:r>
            <a:r>
              <a:rPr lang="ja-JP" altLang="en-US" dirty="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申し込み期間</a:t>
            </a:r>
            <a:r>
              <a:rPr lang="en-US" altLang="ja-JP" dirty="0">
                <a:latin typeface="メイリオ" panose="020B0604030504040204" pitchFamily="50" charset="-128"/>
                <a:ea typeface="メイリオ" panose="020B0604030504040204" pitchFamily="50" charset="-128"/>
              </a:rPr>
              <a:t>(4/24-6/16)</a:t>
            </a:r>
            <a:r>
              <a:rPr lang="ja-JP" altLang="en-US" dirty="0">
                <a:latin typeface="メイリオ" panose="020B0604030504040204" pitchFamily="50" charset="-128"/>
                <a:ea typeface="メイリオ" panose="020B0604030504040204" pitchFamily="50" charset="-128"/>
              </a:rPr>
              <a:t>のみ受け付けています。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p:txBody>
      </p:sp>
      <p:sp>
        <p:nvSpPr>
          <p:cNvPr id="16"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32</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32E9078D-5F1D-4962-ADFA-1240BE2AA05F}"/>
              </a:ext>
            </a:extLst>
          </p:cNvPr>
          <p:cNvSpPr txBox="1"/>
          <p:nvPr/>
        </p:nvSpPr>
        <p:spPr>
          <a:xfrm>
            <a:off x="6664958" y="4444532"/>
            <a:ext cx="3393440" cy="646331"/>
          </a:xfrm>
          <a:prstGeom prst="rect">
            <a:avLst/>
          </a:prstGeom>
          <a:noFill/>
        </p:spPr>
        <p:txBody>
          <a:bodyPr wrap="square" rtlCol="0">
            <a:spAutoFit/>
          </a:bodyPr>
          <a:lstStyle/>
          <a:p>
            <a:r>
              <a:rPr kumimoji="1" lang="ja-JP" altLang="en-US" dirty="0"/>
              <a:t>討論部門参加申し込みフォーム</a:t>
            </a:r>
            <a:endParaRPr kumimoji="1" lang="en-US" altLang="ja-JP" dirty="0"/>
          </a:p>
          <a:p>
            <a:r>
              <a:rPr kumimoji="1" lang="ja-JP" altLang="en-US" dirty="0"/>
              <a:t>　　　　　</a:t>
            </a:r>
            <a:r>
              <a:rPr kumimoji="1" lang="en-US" altLang="ja-JP" dirty="0"/>
              <a:t>QR</a:t>
            </a:r>
            <a:r>
              <a:rPr kumimoji="1" lang="ja-JP" altLang="en-US" dirty="0"/>
              <a:t>コード</a:t>
            </a:r>
          </a:p>
        </p:txBody>
      </p:sp>
      <p:pic>
        <p:nvPicPr>
          <p:cNvPr id="3" name="図 2">
            <a:extLst>
              <a:ext uri="{FF2B5EF4-FFF2-40B4-BE49-F238E27FC236}">
                <a16:creationId xmlns:a16="http://schemas.microsoft.com/office/drawing/2014/main" id="{6A4C2C3E-296B-9376-F761-70BECEE6E3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40222" y="3201620"/>
            <a:ext cx="1242912" cy="1242912"/>
          </a:xfrm>
          <a:prstGeom prst="rect">
            <a:avLst/>
          </a:prstGeom>
        </p:spPr>
      </p:pic>
    </p:spTree>
    <p:extLst>
      <p:ext uri="{BB962C8B-B14F-4D97-AF65-F5344CB8AC3E}">
        <p14:creationId xmlns:p14="http://schemas.microsoft.com/office/powerpoint/2010/main" val="1648795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E09B0AD8-F102-419F-9297-3A029E09F4B4}"/>
              </a:ext>
            </a:extLst>
          </p:cNvPr>
          <p:cNvGrpSpPr/>
          <p:nvPr/>
        </p:nvGrpSpPr>
        <p:grpSpPr>
          <a:xfrm>
            <a:off x="209235" y="234656"/>
            <a:ext cx="11790948" cy="646331"/>
            <a:chOff x="200526" y="161727"/>
            <a:chExt cx="11790948" cy="646331"/>
          </a:xfrm>
        </p:grpSpPr>
        <p:cxnSp>
          <p:nvCxnSpPr>
            <p:cNvPr id="18" name="直線コネクタ 17">
              <a:extLst>
                <a:ext uri="{FF2B5EF4-FFF2-40B4-BE49-F238E27FC236}">
                  <a16:creationId xmlns:a16="http://schemas.microsoft.com/office/drawing/2014/main" id="{B8922F75-C473-47F4-85F0-21F1BCA39D46}"/>
                </a:ext>
              </a:extLst>
            </p:cNvPr>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40A02577-AC07-4571-8490-F7230FB2344D}"/>
                </a:ext>
              </a:extLst>
            </p:cNvPr>
            <p:cNvSpPr txBox="1"/>
            <p:nvPr/>
          </p:nvSpPr>
          <p:spPr>
            <a:xfrm>
              <a:off x="200526" y="161727"/>
              <a:ext cx="1014663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12</a:t>
              </a:r>
              <a:r>
                <a:rPr kumimoji="1" lang="en-US" altLang="ja-JP" sz="3600" dirty="0">
                  <a:latin typeface="メイリオ" panose="020B0604030504040204" pitchFamily="50" charset="-128"/>
                  <a:ea typeface="メイリオ" panose="020B0604030504040204" pitchFamily="50" charset="-128"/>
                </a:rPr>
                <a:t>. </a:t>
              </a:r>
              <a:r>
                <a:rPr kumimoji="1" lang="ja-JP" altLang="en-US" sz="3600" dirty="0">
                  <a:latin typeface="メイリオ" panose="020B0604030504040204" pitchFamily="50" charset="-128"/>
                  <a:ea typeface="メイリオ" panose="020B0604030504040204" pitchFamily="50" charset="-128"/>
                </a:rPr>
                <a:t>文京学院大学</a:t>
              </a:r>
              <a:r>
                <a:rPr lang="ja-JP" altLang="en-US" sz="3600" dirty="0">
                  <a:latin typeface="メイリオ" panose="020B0604030504040204" pitchFamily="50" charset="-128"/>
                  <a:ea typeface="メイリオ" panose="020B0604030504040204" pitchFamily="50" charset="-128"/>
                </a:rPr>
                <a:t>　本郷キャンパス　地図</a:t>
              </a:r>
              <a:endParaRPr kumimoji="1" lang="ja-JP" altLang="en-US" sz="3600" dirty="0">
                <a:latin typeface="メイリオ" panose="020B0604030504040204" pitchFamily="50" charset="-128"/>
                <a:ea typeface="メイリオ" panose="020B0604030504040204" pitchFamily="50" charset="-128"/>
              </a:endParaRPr>
            </a:p>
          </p:txBody>
        </p:sp>
      </p:grpSp>
      <p:sp>
        <p:nvSpPr>
          <p:cNvPr id="30" name="スライド番号プレースホルダー 1">
            <a:extLst>
              <a:ext uri="{FF2B5EF4-FFF2-40B4-BE49-F238E27FC236}">
                <a16:creationId xmlns:a16="http://schemas.microsoft.com/office/drawing/2014/main" id="{E3B7BD83-4363-4D61-879A-EB05D17F4756}"/>
              </a:ext>
            </a:extLst>
          </p:cNvPr>
          <p:cNvSpPr txBox="1">
            <a:spLocks/>
          </p:cNvSpPr>
          <p:nvPr/>
        </p:nvSpPr>
        <p:spPr>
          <a:xfrm>
            <a:off x="9448800" y="652521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33</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3AE3B8B4-2F00-408D-9AA2-FD2750C58C4F}"/>
              </a:ext>
            </a:extLst>
          </p:cNvPr>
          <p:cNvSpPr txBox="1"/>
          <p:nvPr/>
        </p:nvSpPr>
        <p:spPr>
          <a:xfrm>
            <a:off x="7574784" y="5597365"/>
            <a:ext cx="5104896" cy="615553"/>
          </a:xfrm>
          <a:prstGeom prst="rect">
            <a:avLst/>
          </a:prstGeom>
          <a:noFill/>
        </p:spPr>
        <p:txBody>
          <a:bodyPr wrap="square" rtlCol="0">
            <a:spAutoFit/>
          </a:bodyPr>
          <a:lstStyle/>
          <a:p>
            <a:pPr>
              <a:spcBef>
                <a:spcPts val="600"/>
              </a:spcBef>
            </a:pPr>
            <a:r>
              <a:rPr lang="en-US" altLang="ja-JP"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ご来校の際は公共交通機関をご利用ください。</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自転車・自動車の駐車場はございません。</a:t>
            </a:r>
            <a:endParaRPr lang="en-US" altLang="ja-JP" sz="1600" dirty="0">
              <a:latin typeface="メイリオ" panose="020B0604030504040204" pitchFamily="50" charset="-128"/>
              <a:ea typeface="メイリオ" panose="020B0604030504040204" pitchFamily="50" charset="-128"/>
            </a:endParaRPr>
          </a:p>
        </p:txBody>
      </p:sp>
      <p:pic>
        <p:nvPicPr>
          <p:cNvPr id="4" name="図 3">
            <a:extLst>
              <a:ext uri="{FF2B5EF4-FFF2-40B4-BE49-F238E27FC236}">
                <a16:creationId xmlns:a16="http://schemas.microsoft.com/office/drawing/2014/main" id="{C4655176-EAA6-57ED-8229-F0B880869A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476" y="1013650"/>
            <a:ext cx="3510592" cy="1975348"/>
          </a:xfrm>
          <a:prstGeom prst="rect">
            <a:avLst/>
          </a:prstGeom>
        </p:spPr>
      </p:pic>
      <p:pic>
        <p:nvPicPr>
          <p:cNvPr id="7" name="図 6">
            <a:extLst>
              <a:ext uri="{FF2B5EF4-FFF2-40B4-BE49-F238E27FC236}">
                <a16:creationId xmlns:a16="http://schemas.microsoft.com/office/drawing/2014/main" id="{AC597651-52FE-2258-DFC1-90101404E1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1734" y="3121661"/>
            <a:ext cx="3421458" cy="2082380"/>
          </a:xfrm>
          <a:prstGeom prst="rect">
            <a:avLst/>
          </a:prstGeom>
        </p:spPr>
      </p:pic>
      <p:pic>
        <p:nvPicPr>
          <p:cNvPr id="11" name="図 10">
            <a:extLst>
              <a:ext uri="{FF2B5EF4-FFF2-40B4-BE49-F238E27FC236}">
                <a16:creationId xmlns:a16="http://schemas.microsoft.com/office/drawing/2014/main" id="{17304917-B606-C061-737A-B3DEFBDB1A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153" y="4286684"/>
            <a:ext cx="2757746" cy="2082380"/>
          </a:xfrm>
          <a:prstGeom prst="rect">
            <a:avLst/>
          </a:prstGeom>
        </p:spPr>
      </p:pic>
      <p:sp>
        <p:nvSpPr>
          <p:cNvPr id="12" name="正方形/長方形 11">
            <a:extLst>
              <a:ext uri="{FF2B5EF4-FFF2-40B4-BE49-F238E27FC236}">
                <a16:creationId xmlns:a16="http://schemas.microsoft.com/office/drawing/2014/main" id="{CFC9E85C-AAD5-E1F3-FB32-D987807E130C}"/>
              </a:ext>
            </a:extLst>
          </p:cNvPr>
          <p:cNvSpPr/>
          <p:nvPr/>
        </p:nvSpPr>
        <p:spPr>
          <a:xfrm>
            <a:off x="7391904" y="1782815"/>
            <a:ext cx="4425399" cy="36584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b="1" dirty="0">
                <a:solidFill>
                  <a:schemeClr val="tx1"/>
                </a:solidFill>
                <a:latin typeface="+mn-ea"/>
              </a:rPr>
              <a:t>文京学院大学本郷キャンパス</a:t>
            </a:r>
            <a:endParaRPr kumimoji="1" lang="en-US" altLang="ja-JP" b="1" dirty="0">
              <a:solidFill>
                <a:schemeClr val="tx1"/>
              </a:solidFill>
              <a:latin typeface="+mn-ea"/>
            </a:endParaRPr>
          </a:p>
          <a:p>
            <a:r>
              <a:rPr kumimoji="1" lang="ja-JP" altLang="en-US" dirty="0">
                <a:solidFill>
                  <a:schemeClr val="tx1"/>
                </a:solidFill>
                <a:latin typeface="+mn-ea"/>
              </a:rPr>
              <a:t>　〒</a:t>
            </a:r>
            <a:r>
              <a:rPr kumimoji="1" lang="en-US" altLang="ja-JP" dirty="0">
                <a:solidFill>
                  <a:schemeClr val="tx1"/>
                </a:solidFill>
                <a:latin typeface="+mn-ea"/>
              </a:rPr>
              <a:t>113-8668</a:t>
            </a:r>
            <a:r>
              <a:rPr kumimoji="1" lang="ja-JP" altLang="en-US" dirty="0">
                <a:solidFill>
                  <a:schemeClr val="tx1"/>
                </a:solidFill>
                <a:latin typeface="+mn-ea"/>
              </a:rPr>
              <a:t>　東京都文京区向丘</a:t>
            </a:r>
            <a:r>
              <a:rPr kumimoji="1" lang="en-US" altLang="ja-JP" dirty="0">
                <a:solidFill>
                  <a:schemeClr val="tx1"/>
                </a:solidFill>
                <a:latin typeface="+mn-ea"/>
              </a:rPr>
              <a:t>1-19-1</a:t>
            </a:r>
          </a:p>
          <a:p>
            <a:endParaRPr kumimoji="1" lang="en-US" altLang="ja-JP" dirty="0">
              <a:solidFill>
                <a:schemeClr val="tx1"/>
              </a:solidFill>
              <a:latin typeface="+mn-ea"/>
            </a:endParaRPr>
          </a:p>
          <a:p>
            <a:pPr marL="285750" indent="-285750">
              <a:buFont typeface="Arial" panose="020B0604020202020204" pitchFamily="34" charset="0"/>
              <a:buChar char="•"/>
            </a:pPr>
            <a:r>
              <a:rPr kumimoji="1" lang="ja-JP" altLang="en-US" b="1" dirty="0">
                <a:solidFill>
                  <a:schemeClr val="tx1"/>
                </a:solidFill>
                <a:latin typeface="+mn-ea"/>
              </a:rPr>
              <a:t>最寄駅から</a:t>
            </a:r>
            <a:endParaRPr kumimoji="1" lang="en-US" altLang="ja-JP" b="1" dirty="0">
              <a:solidFill>
                <a:schemeClr val="tx1"/>
              </a:solidFill>
              <a:latin typeface="+mn-ea"/>
            </a:endParaRPr>
          </a:p>
          <a:p>
            <a:pPr marL="285750" indent="-285750">
              <a:buFont typeface="Arial" panose="020B0604020202020204" pitchFamily="34" charset="0"/>
              <a:buChar char="•"/>
            </a:pPr>
            <a:r>
              <a:rPr kumimoji="1" lang="ja-JP" altLang="en-US" dirty="0">
                <a:solidFill>
                  <a:schemeClr val="tx1"/>
                </a:solidFill>
                <a:latin typeface="+mn-ea"/>
              </a:rPr>
              <a:t>東京メトロ南北線「東大前」駅下車（</a:t>
            </a:r>
            <a:r>
              <a:rPr kumimoji="1" lang="en-US" altLang="ja-JP" dirty="0">
                <a:solidFill>
                  <a:schemeClr val="tx1"/>
                </a:solidFill>
                <a:latin typeface="+mn-ea"/>
              </a:rPr>
              <a:t>2</a:t>
            </a:r>
            <a:r>
              <a:rPr kumimoji="1" lang="ja-JP" altLang="en-US" dirty="0">
                <a:solidFill>
                  <a:schemeClr val="tx1"/>
                </a:solidFill>
                <a:latin typeface="+mn-ea"/>
              </a:rPr>
              <a:t>番 出口）徒歩</a:t>
            </a:r>
            <a:r>
              <a:rPr kumimoji="1" lang="en-US" altLang="ja-JP" dirty="0">
                <a:solidFill>
                  <a:schemeClr val="tx1"/>
                </a:solidFill>
                <a:latin typeface="+mn-ea"/>
              </a:rPr>
              <a:t>0</a:t>
            </a:r>
            <a:r>
              <a:rPr kumimoji="1" lang="ja-JP" altLang="en-US" dirty="0">
                <a:solidFill>
                  <a:schemeClr val="tx1"/>
                </a:solidFill>
                <a:latin typeface="+mn-ea"/>
              </a:rPr>
              <a:t>分</a:t>
            </a:r>
            <a:endParaRPr kumimoji="1" lang="en-US" altLang="ja-JP" dirty="0">
              <a:solidFill>
                <a:schemeClr val="tx1"/>
              </a:solidFill>
              <a:latin typeface="+mn-ea"/>
            </a:endParaRPr>
          </a:p>
          <a:p>
            <a:pPr marL="285750" indent="-285750">
              <a:buFont typeface="Arial" panose="020B0604020202020204" pitchFamily="34" charset="0"/>
              <a:buChar char="•"/>
            </a:pPr>
            <a:r>
              <a:rPr kumimoji="1" lang="ja-JP" altLang="en-US" dirty="0">
                <a:solidFill>
                  <a:schemeClr val="tx1"/>
                </a:solidFill>
                <a:latin typeface="+mn-ea"/>
              </a:rPr>
              <a:t>都営三田線「白山」駅下車（</a:t>
            </a:r>
            <a:r>
              <a:rPr kumimoji="1" lang="en-US" altLang="ja-JP" dirty="0">
                <a:solidFill>
                  <a:schemeClr val="tx1"/>
                </a:solidFill>
                <a:latin typeface="+mn-ea"/>
              </a:rPr>
              <a:t>A2</a:t>
            </a:r>
            <a:r>
              <a:rPr kumimoji="1" lang="ja-JP" altLang="en-US" dirty="0">
                <a:solidFill>
                  <a:schemeClr val="tx1"/>
                </a:solidFill>
                <a:latin typeface="+mn-ea"/>
              </a:rPr>
              <a:t>出口）徒歩</a:t>
            </a:r>
            <a:r>
              <a:rPr kumimoji="1" lang="en-US" altLang="ja-JP" dirty="0">
                <a:solidFill>
                  <a:schemeClr val="tx1"/>
                </a:solidFill>
                <a:latin typeface="+mn-ea"/>
              </a:rPr>
              <a:t>10</a:t>
            </a:r>
            <a:r>
              <a:rPr kumimoji="1" lang="ja-JP" altLang="en-US" dirty="0">
                <a:solidFill>
                  <a:schemeClr val="tx1"/>
                </a:solidFill>
                <a:latin typeface="+mn-ea"/>
              </a:rPr>
              <a:t>分</a:t>
            </a:r>
            <a:endParaRPr kumimoji="1" lang="en-US" altLang="ja-JP" dirty="0">
              <a:solidFill>
                <a:schemeClr val="tx1"/>
              </a:solidFill>
              <a:latin typeface="+mn-ea"/>
            </a:endParaRPr>
          </a:p>
          <a:p>
            <a:pPr marL="285750" indent="-285750">
              <a:buFont typeface="Arial" panose="020B0604020202020204" pitchFamily="34" charset="0"/>
              <a:buChar char="•"/>
            </a:pPr>
            <a:r>
              <a:rPr kumimoji="1" lang="ja-JP" altLang="en-US" dirty="0">
                <a:solidFill>
                  <a:schemeClr val="tx1"/>
                </a:solidFill>
                <a:latin typeface="+mn-ea"/>
              </a:rPr>
              <a:t>東京メトロ千代田線「根津」駅（</a:t>
            </a:r>
            <a:r>
              <a:rPr kumimoji="1" lang="en-US" altLang="ja-JP" dirty="0">
                <a:solidFill>
                  <a:schemeClr val="tx1"/>
                </a:solidFill>
                <a:latin typeface="+mn-ea"/>
              </a:rPr>
              <a:t>1</a:t>
            </a:r>
            <a:r>
              <a:rPr kumimoji="1" lang="ja-JP" altLang="en-US" dirty="0">
                <a:solidFill>
                  <a:schemeClr val="tx1"/>
                </a:solidFill>
                <a:latin typeface="+mn-ea"/>
              </a:rPr>
              <a:t>番 出口）徒歩</a:t>
            </a:r>
            <a:r>
              <a:rPr kumimoji="1" lang="en-US" altLang="ja-JP" dirty="0">
                <a:solidFill>
                  <a:schemeClr val="tx1"/>
                </a:solidFill>
                <a:latin typeface="+mn-ea"/>
              </a:rPr>
              <a:t>10</a:t>
            </a:r>
            <a:r>
              <a:rPr kumimoji="1" lang="ja-JP" altLang="en-US" dirty="0">
                <a:solidFill>
                  <a:schemeClr val="tx1"/>
                </a:solidFill>
                <a:latin typeface="+mn-ea"/>
              </a:rPr>
              <a:t>分</a:t>
            </a:r>
          </a:p>
        </p:txBody>
      </p:sp>
    </p:spTree>
    <p:extLst>
      <p:ext uri="{BB962C8B-B14F-4D97-AF65-F5344CB8AC3E}">
        <p14:creationId xmlns:p14="http://schemas.microsoft.com/office/powerpoint/2010/main" val="1121187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3648" y="-382"/>
            <a:ext cx="12205648" cy="6871852"/>
            <a:chOff x="-13648" y="-382"/>
            <a:chExt cx="12205648" cy="6871852"/>
          </a:xfrm>
        </p:grpSpPr>
        <p:grpSp>
          <p:nvGrpSpPr>
            <p:cNvPr id="19" name="グループ化 18"/>
            <p:cNvGrpSpPr/>
            <p:nvPr/>
          </p:nvGrpSpPr>
          <p:grpSpPr>
            <a:xfrm>
              <a:off x="10499558" y="5173400"/>
              <a:ext cx="1692442" cy="1698070"/>
              <a:chOff x="10499558" y="5173400"/>
              <a:chExt cx="1692442" cy="1698070"/>
            </a:xfrm>
          </p:grpSpPr>
          <p:sp>
            <p:nvSpPr>
              <p:cNvPr id="27" name="正方形/長方形 26"/>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2" name="グループ化 21"/>
            <p:cNvGrpSpPr/>
            <p:nvPr/>
          </p:nvGrpSpPr>
          <p:grpSpPr>
            <a:xfrm rot="10800000">
              <a:off x="-13648" y="-382"/>
              <a:ext cx="1692442" cy="1698070"/>
              <a:chOff x="10499558" y="5173400"/>
              <a:chExt cx="1692442" cy="1698070"/>
            </a:xfrm>
          </p:grpSpPr>
          <p:sp>
            <p:nvSpPr>
              <p:cNvPr id="23" name="正方形/長方形 22"/>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0" name="テキスト ボックス 19"/>
          <p:cNvSpPr txBox="1"/>
          <p:nvPr/>
        </p:nvSpPr>
        <p:spPr>
          <a:xfrm>
            <a:off x="4913253" y="2661584"/>
            <a:ext cx="2365493" cy="646331"/>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第</a:t>
            </a:r>
            <a:r>
              <a:rPr lang="en-US" altLang="ja-JP" dirty="0">
                <a:latin typeface="メイリオ" panose="020B0604030504040204" pitchFamily="50" charset="-128"/>
                <a:ea typeface="メイリオ" panose="020B0604030504040204" pitchFamily="50" charset="-128"/>
              </a:rPr>
              <a:t>63</a:t>
            </a:r>
            <a:r>
              <a:rPr lang="ja-JP" altLang="en-US" dirty="0">
                <a:latin typeface="メイリオ" panose="020B0604030504040204" pitchFamily="50" charset="-128"/>
                <a:ea typeface="メイリオ" panose="020B0604030504040204" pitchFamily="50" charset="-128"/>
              </a:rPr>
              <a:t>回インナー大会</a:t>
            </a:r>
            <a:endParaRPr lang="en-US" altLang="ja-JP" dirty="0">
              <a:latin typeface="メイリオ" panose="020B0604030504040204" pitchFamily="50" charset="-128"/>
              <a:ea typeface="メイリオ" panose="020B0604030504040204" pitchFamily="50" charset="-128"/>
            </a:endParaRPr>
          </a:p>
          <a:p>
            <a:pPr algn="ctr"/>
            <a:r>
              <a:rPr kumimoji="1" lang="ja-JP" altLang="en-US">
                <a:latin typeface="メイリオ" panose="020B0604030504040204" pitchFamily="50" charset="-128"/>
                <a:ea typeface="メイリオ" panose="020B0604030504040204" pitchFamily="50" charset="-128"/>
              </a:rPr>
              <a:t>文京学院大学</a:t>
            </a:r>
            <a:r>
              <a:rPr kumimoji="1" lang="ja-JP" altLang="en-US" dirty="0">
                <a:latin typeface="メイリオ" panose="020B0604030504040204" pitchFamily="50" charset="-128"/>
                <a:ea typeface="メイリオ" panose="020B0604030504040204" pitchFamily="50" charset="-128"/>
              </a:rPr>
              <a:t>大会</a:t>
            </a:r>
          </a:p>
        </p:txBody>
      </p:sp>
      <p:sp>
        <p:nvSpPr>
          <p:cNvPr id="21" name="テキスト ボックス 20"/>
          <p:cNvSpPr txBox="1"/>
          <p:nvPr/>
        </p:nvSpPr>
        <p:spPr>
          <a:xfrm>
            <a:off x="4839295" y="3550086"/>
            <a:ext cx="2513410"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討論部門大会</a:t>
            </a:r>
            <a:r>
              <a:rPr kumimoji="1" lang="ja-JP" altLang="en-US">
                <a:latin typeface="メイリオ" panose="020B0604030504040204" pitchFamily="50" charset="-128"/>
                <a:ea typeface="メイリオ" panose="020B0604030504040204" pitchFamily="50" charset="-128"/>
              </a:rPr>
              <a:t>参加要項</a:t>
            </a:r>
            <a:endParaRPr kumimoji="1" lang="en-US" altLang="ja-JP"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895524" y="4468347"/>
            <a:ext cx="4400952" cy="923330"/>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発行日：令和</a:t>
            </a:r>
            <a:r>
              <a:rPr kumimoji="1" lang="en-US" altLang="ja-JP" dirty="0">
                <a:latin typeface="メイリオ" panose="020B0604030504040204" pitchFamily="50" charset="-128"/>
                <a:ea typeface="メイリオ" panose="020B0604030504040204" pitchFamily="50" charset="-128"/>
              </a:rPr>
              <a:t>5</a:t>
            </a:r>
            <a:r>
              <a:rPr kumimoji="1" lang="ja-JP" altLang="en-US" dirty="0">
                <a:latin typeface="メイリオ" panose="020B0604030504040204" pitchFamily="50" charset="-128"/>
                <a:ea typeface="メイリオ" panose="020B0604030504040204" pitchFamily="50" charset="-128"/>
              </a:rPr>
              <a:t>年</a:t>
            </a:r>
            <a:r>
              <a:rPr kumimoji="1" lang="en-US" altLang="ja-JP" dirty="0">
                <a:latin typeface="メイリオ" panose="020B0604030504040204" pitchFamily="50" charset="-128"/>
                <a:ea typeface="メイリオ" panose="020B0604030504040204" pitchFamily="50" charset="-128"/>
              </a:rPr>
              <a:t>4</a:t>
            </a:r>
            <a:r>
              <a:rPr kumimoji="1" lang="ja-JP" altLang="en-US" dirty="0">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17</a:t>
            </a:r>
            <a:r>
              <a:rPr kumimoji="1" lang="ja-JP" altLang="en-US" dirty="0">
                <a:latin typeface="メイリオ" panose="020B0604030504040204" pitchFamily="50" charset="-128"/>
                <a:ea typeface="メイリオ" panose="020B0604030504040204" pitchFamily="50" charset="-128"/>
              </a:rPr>
              <a:t>日</a:t>
            </a:r>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発行元：第</a:t>
            </a:r>
            <a:r>
              <a:rPr lang="en-US" altLang="ja-JP" dirty="0">
                <a:latin typeface="メイリオ" panose="020B0604030504040204" pitchFamily="50" charset="-128"/>
                <a:ea typeface="メイリオ" panose="020B0604030504040204" pitchFamily="50" charset="-128"/>
              </a:rPr>
              <a:t>63</a:t>
            </a:r>
            <a:r>
              <a:rPr lang="ja-JP" altLang="en-US" dirty="0">
                <a:latin typeface="メイリオ" panose="020B0604030504040204" pitchFamily="50" charset="-128"/>
                <a:ea typeface="メイリオ" panose="020B0604030504040204" pitchFamily="50" charset="-128"/>
              </a:rPr>
              <a:t>回インナー大会実行委員会</a:t>
            </a:r>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編集責任者：坂本　侑太郎</a:t>
            </a:r>
            <a:endParaRPr kumimoji="1" lang="en-US" altLang="ja-JP"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3249929" y="5787227"/>
            <a:ext cx="5692142" cy="923330"/>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住所：</a:t>
            </a: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113-8668</a:t>
            </a:r>
            <a:r>
              <a:rPr kumimoji="1" lang="ja-JP" altLang="en-US" dirty="0">
                <a:solidFill>
                  <a:schemeClr val="tx1"/>
                </a:solidFill>
                <a:latin typeface="メイリオ" panose="020B0604030504040204" pitchFamily="50" charset="-128"/>
                <a:ea typeface="メイリオ" panose="020B0604030504040204" pitchFamily="50" charset="-128"/>
              </a:rPr>
              <a:t>　東京都文京区向丘</a:t>
            </a:r>
            <a:r>
              <a:rPr kumimoji="1" lang="en-US" altLang="ja-JP" dirty="0">
                <a:solidFill>
                  <a:schemeClr val="tx1"/>
                </a:solidFill>
                <a:latin typeface="メイリオ" panose="020B0604030504040204" pitchFamily="50" charset="-128"/>
                <a:ea typeface="メイリオ" panose="020B0604030504040204" pitchFamily="50" charset="-128"/>
              </a:rPr>
              <a:t>1-19-1</a:t>
            </a:r>
          </a:p>
          <a:p>
            <a:r>
              <a:rPr lang="en-US" altLang="zh-TW" dirty="0">
                <a:latin typeface="メイリオ" panose="020B0604030504040204" pitchFamily="50" charset="-128"/>
                <a:ea typeface="メイリオ" panose="020B0604030504040204" pitchFamily="50" charset="-128"/>
              </a:rPr>
              <a:t>TEL:080-5865-2572</a:t>
            </a:r>
            <a:r>
              <a:rPr lang="zh-TW" altLang="en-US" dirty="0">
                <a:latin typeface="メイリオ" panose="020B0604030504040204" pitchFamily="50" charset="-128"/>
                <a:ea typeface="メイリオ" panose="020B0604030504040204" pitchFamily="50" charset="-128"/>
              </a:rPr>
              <a:t>（実行委員会、討論部門専用）</a:t>
            </a:r>
          </a:p>
          <a:p>
            <a:r>
              <a:rPr kumimoji="1" lang="en-US" altLang="ja-JP" dirty="0">
                <a:latin typeface="メイリオ" panose="020B0604030504040204" pitchFamily="50" charset="-128"/>
                <a:ea typeface="メイリオ" panose="020B0604030504040204" pitchFamily="50" charset="-128"/>
              </a:rPr>
              <a:t>Mail</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inner2023.kanto.touron@gmail.com</a:t>
            </a:r>
            <a:endParaRPr kumimoji="1" lang="ja-JP" altLang="en-US" dirty="0">
              <a:latin typeface="メイリオ" panose="020B0604030504040204" pitchFamily="50" charset="-128"/>
              <a:ea typeface="メイリオ" panose="020B0604030504040204" pitchFamily="50" charset="-128"/>
            </a:endParaRPr>
          </a:p>
        </p:txBody>
      </p:sp>
      <p:sp>
        <p:nvSpPr>
          <p:cNvPr id="17"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34</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6788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グループ化 40"/>
          <p:cNvGrpSpPr/>
          <p:nvPr/>
        </p:nvGrpSpPr>
        <p:grpSpPr>
          <a:xfrm>
            <a:off x="10499558" y="5159930"/>
            <a:ext cx="1692442" cy="1698070"/>
            <a:chOff x="10499558" y="5173400"/>
            <a:chExt cx="1692442" cy="1698070"/>
          </a:xfrm>
        </p:grpSpPr>
        <p:sp>
          <p:nvSpPr>
            <p:cNvPr id="45" name="正方形/長方形 44"/>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正方形/長方形 46"/>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6" y="148848"/>
            <a:ext cx="11790948" cy="646331"/>
            <a:chOff x="200526" y="161727"/>
            <a:chExt cx="11790948"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6" y="161727"/>
              <a:ext cx="11790945"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2</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討論部門について</a:t>
              </a:r>
              <a:endParaRPr kumimoji="1" lang="ja-JP" altLang="en-US" sz="3200" b="1" dirty="0">
                <a:latin typeface="メイリオ" panose="020B0604030504040204" pitchFamily="50" charset="-128"/>
                <a:ea typeface="メイリオ" panose="020B0604030504040204" pitchFamily="50" charset="-128"/>
              </a:endParaRPr>
            </a:p>
          </p:txBody>
        </p:sp>
      </p:grpSp>
      <p:sp>
        <p:nvSpPr>
          <p:cNvPr id="2" name="テキスト ボックス 1"/>
          <p:cNvSpPr txBox="1"/>
          <p:nvPr/>
        </p:nvSpPr>
        <p:spPr>
          <a:xfrm>
            <a:off x="200524" y="2930011"/>
            <a:ext cx="11790947" cy="923330"/>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各ゼミ（以下</a:t>
            </a:r>
            <a:r>
              <a:rPr lang="ja-JP" altLang="en-US" dirty="0">
                <a:latin typeface="メイリオ" panose="020B0604030504040204" pitchFamily="50" charset="-128"/>
                <a:ea typeface="メイリオ" panose="020B0604030504040204" pitchFamily="50" charset="-128"/>
              </a:rPr>
              <a:t>：パート）</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パート以上の参加で、話し合いをするグループ（以下：分科会）が結成されます。議事進行を担当する議長団、専門的知識を討論の場に提供する助言講師と、充実した討論ができるように分科会で打ち合わせし、中間レジュメ、論文交換等を実施します。</a:t>
            </a:r>
            <a:r>
              <a:rPr lang="en-US" altLang="ja-JP" b="1" dirty="0">
                <a:solidFill>
                  <a:srgbClr val="C00000"/>
                </a:solidFill>
                <a:latin typeface="メイリオ" panose="020B0604030504040204" pitchFamily="50" charset="-128"/>
                <a:ea typeface="メイリオ" panose="020B0604030504040204" pitchFamily="50" charset="-128"/>
              </a:rPr>
              <a:t>1</a:t>
            </a:r>
            <a:r>
              <a:rPr lang="ja-JP" altLang="en-US" b="1" dirty="0">
                <a:solidFill>
                  <a:srgbClr val="C00000"/>
                </a:solidFill>
                <a:latin typeface="メイリオ" panose="020B0604030504040204" pitchFamily="50" charset="-128"/>
                <a:ea typeface="メイリオ" panose="020B0604030504040204" pitchFamily="50" charset="-128"/>
              </a:rPr>
              <a:t>分科会につき</a:t>
            </a:r>
            <a:r>
              <a:rPr lang="en-US" altLang="ja-JP" b="1" dirty="0">
                <a:solidFill>
                  <a:srgbClr val="C00000"/>
                </a:solidFill>
                <a:latin typeface="メイリオ" panose="020B0604030504040204" pitchFamily="50" charset="-128"/>
                <a:ea typeface="メイリオ" panose="020B0604030504040204" pitchFamily="50" charset="-128"/>
              </a:rPr>
              <a:t>3</a:t>
            </a:r>
            <a:r>
              <a:rPr lang="ja-JP" altLang="en-US" b="1" dirty="0">
                <a:solidFill>
                  <a:srgbClr val="C00000"/>
                </a:solidFill>
                <a:latin typeface="メイリオ" panose="020B0604030504040204" pitchFamily="50" charset="-128"/>
                <a:ea typeface="メイリオ" panose="020B0604030504040204" pitchFamily="50" charset="-128"/>
              </a:rPr>
              <a:t>パートまで</a:t>
            </a:r>
            <a:r>
              <a:rPr lang="ja-JP" altLang="en-US" dirty="0">
                <a:latin typeface="メイリオ" panose="020B0604030504040204" pitchFamily="50" charset="-128"/>
                <a:ea typeface="メイリオ" panose="020B0604030504040204" pitchFamily="50" charset="-128"/>
              </a:rPr>
              <a:t>とさせていただきます。</a:t>
            </a:r>
            <a:endParaRPr lang="en-US" altLang="ja-JP"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20316" y="4119187"/>
            <a:ext cx="11790947" cy="2031325"/>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a:t>
            </a:r>
            <a:r>
              <a:rPr kumimoji="1" lang="ja-JP" altLang="en-US" b="1" dirty="0">
                <a:latin typeface="メイリオ" panose="020B0604030504040204" pitchFamily="50" charset="-128"/>
                <a:ea typeface="メイリオ" panose="020B0604030504040204" pitchFamily="50" charset="-128"/>
              </a:rPr>
              <a:t>討論を円滑に進めるため</a:t>
            </a:r>
            <a:r>
              <a:rPr lang="ja-JP" altLang="en-US" b="1" dirty="0">
                <a:latin typeface="メイリオ" panose="020B0604030504040204" pitchFamily="50" charset="-128"/>
                <a:ea typeface="メイリオ" panose="020B0604030504040204" pitchFamily="50" charset="-128"/>
              </a:rPr>
              <a:t>に議事進行を担当するのが、</a:t>
            </a:r>
            <a:r>
              <a:rPr kumimoji="1" lang="ja-JP" altLang="en-US" b="1" dirty="0">
                <a:latin typeface="メイリオ" panose="020B0604030504040204" pitchFamily="50" charset="-128"/>
                <a:ea typeface="メイリオ" panose="020B0604030504040204" pitchFamily="50" charset="-128"/>
              </a:rPr>
              <a:t>議長団の役割です。</a:t>
            </a:r>
            <a:r>
              <a:rPr kumimoji="1" lang="ja-JP" altLang="en-US" dirty="0">
                <a:latin typeface="メイリオ" panose="020B0604030504040204" pitchFamily="50" charset="-128"/>
                <a:ea typeface="メイリオ" panose="020B0604030504040204" pitchFamily="50" charset="-128"/>
              </a:rPr>
              <a:t>ゼミの先輩や</a:t>
            </a:r>
            <a:r>
              <a:rPr kumimoji="1" lang="en-US" altLang="ja-JP" dirty="0">
                <a:latin typeface="メイリオ" panose="020B0604030504040204" pitchFamily="50" charset="-128"/>
                <a:ea typeface="メイリオ" panose="020B0604030504040204" pitchFamily="50" charset="-128"/>
              </a:rPr>
              <a:t>OBOG</a:t>
            </a:r>
            <a:r>
              <a:rPr kumimoji="1" lang="ja-JP" altLang="en-US" dirty="0">
                <a:latin typeface="メイリオ" panose="020B0604030504040204" pitchFamily="50" charset="-128"/>
                <a:ea typeface="メイリオ" panose="020B0604030504040204" pitchFamily="50" charset="-128"/>
              </a:rPr>
              <a:t>、大学院生など討論経験者が務め</a:t>
            </a:r>
            <a:r>
              <a:rPr lang="ja-JP" altLang="en-US" dirty="0">
                <a:latin typeface="メイリオ" panose="020B0604030504040204" pitchFamily="50" charset="-128"/>
                <a:ea typeface="メイリオ" panose="020B0604030504040204" pitchFamily="50" charset="-128"/>
              </a:rPr>
              <a:t>、分科会から</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名選出して</a:t>
            </a:r>
            <a:r>
              <a:rPr lang="ja-JP" altLang="en-US">
                <a:latin typeface="メイリオ" panose="020B0604030504040204" pitchFamily="50" charset="-128"/>
                <a:ea typeface="メイリオ" panose="020B0604030504040204" pitchFamily="50" charset="-128"/>
              </a:rPr>
              <a:t>いただきます</a:t>
            </a:r>
            <a:r>
              <a:rPr kumimoji="1" lang="ja-JP" altLang="en-US">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討論の方向性がずれたときに軌道修正し、専門的な知識を討論の場に提供するのが、助言講師の役割です。</a:t>
            </a:r>
            <a:r>
              <a:rPr lang="ja-JP" altLang="en-US" dirty="0">
                <a:latin typeface="メイリオ" panose="020B0604030504040204" pitchFamily="50" charset="-128"/>
                <a:ea typeface="メイリオ" panose="020B0604030504040204" pitchFamily="50" charset="-128"/>
              </a:rPr>
              <a:t>大学の教授や大学院生など、その分野の専門の方が務め、分科会で</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名選出して</a:t>
            </a:r>
            <a:r>
              <a:rPr lang="ja-JP" altLang="en-US">
                <a:latin typeface="メイリオ" panose="020B0604030504040204" pitchFamily="50" charset="-128"/>
                <a:ea typeface="メイリオ" panose="020B0604030504040204" pitchFamily="50" charset="-128"/>
              </a:rPr>
              <a:t>いただきます。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また、討論見学者（オブザーバー）の見学可・不可については、分科会で決定</a:t>
            </a:r>
            <a:r>
              <a:rPr lang="ja-JP" altLang="en-US" dirty="0">
                <a:latin typeface="メイリオ" panose="020B0604030504040204" pitchFamily="50" charset="-128"/>
                <a:ea typeface="メイリオ" panose="020B0604030504040204" pitchFamily="50" charset="-128"/>
              </a:rPr>
              <a:t>してください</a:t>
            </a:r>
            <a:r>
              <a:rPr kumimoji="1" lang="ja-JP" altLang="en-US" dirty="0">
                <a:latin typeface="メイリオ" panose="020B0604030504040204" pitchFamily="50" charset="-128"/>
                <a:ea typeface="メイリオ" panose="020B0604030504040204" pitchFamily="50" charset="-128"/>
              </a:rPr>
              <a:t>。</a:t>
            </a:r>
          </a:p>
        </p:txBody>
      </p:sp>
      <p:sp>
        <p:nvSpPr>
          <p:cNvPr id="44"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4</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D9357BAC-C550-4B48-ABEA-A569501F7435}"/>
              </a:ext>
            </a:extLst>
          </p:cNvPr>
          <p:cNvSpPr txBox="1"/>
          <p:nvPr/>
        </p:nvSpPr>
        <p:spPr>
          <a:xfrm>
            <a:off x="200525" y="906561"/>
            <a:ext cx="11790947" cy="1508105"/>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新型コロナウイルス感染拡大の状況を踏まえ、実行委員会では本年度の討論部門の開催方法を検討してまいりました。参加者の皆様及び議長団・助言講師の皆様の健康・安全を第一に考え、実行委員会で協議した結果、　</a:t>
            </a:r>
            <a:r>
              <a:rPr kumimoji="1" lang="ja-JP" altLang="en-US" sz="2000" b="1" dirty="0">
                <a:solidFill>
                  <a:srgbClr val="C00000"/>
                </a:solidFill>
                <a:latin typeface="メイリオ" panose="020B0604030504040204" pitchFamily="50" charset="-128"/>
                <a:ea typeface="メイリオ" panose="020B0604030504040204" pitchFamily="50" charset="-128"/>
              </a:rPr>
              <a:t>アプローチ会議は</a:t>
            </a:r>
            <a:r>
              <a:rPr kumimoji="1" lang="en-US" altLang="ja-JP" sz="2000" b="1" dirty="0">
                <a:solidFill>
                  <a:srgbClr val="C00000"/>
                </a:solidFill>
                <a:latin typeface="メイリオ" panose="020B0604030504040204" pitchFamily="50" charset="-128"/>
                <a:ea typeface="メイリオ" panose="020B0604030504040204" pitchFamily="50" charset="-128"/>
              </a:rPr>
              <a:t>Web</a:t>
            </a:r>
            <a:r>
              <a:rPr kumimoji="1" lang="ja-JP" altLang="en-US" sz="2000" b="1" dirty="0">
                <a:solidFill>
                  <a:srgbClr val="C00000"/>
                </a:solidFill>
                <a:latin typeface="メイリオ" panose="020B0604030504040204" pitchFamily="50" charset="-128"/>
                <a:ea typeface="メイリオ" panose="020B0604030504040204" pitchFamily="50" charset="-128"/>
              </a:rPr>
              <a:t>会議ツール“</a:t>
            </a:r>
            <a:r>
              <a:rPr kumimoji="1" lang="en-US" altLang="ja-JP" sz="2000" b="1" dirty="0">
                <a:solidFill>
                  <a:srgbClr val="C00000"/>
                </a:solidFill>
                <a:latin typeface="メイリオ" panose="020B0604030504040204" pitchFamily="50" charset="-128"/>
                <a:ea typeface="メイリオ" panose="020B0604030504040204" pitchFamily="50" charset="-128"/>
              </a:rPr>
              <a:t>Zoom</a:t>
            </a:r>
            <a:r>
              <a:rPr kumimoji="1" lang="ja-JP" altLang="en-US" sz="2000" b="1" dirty="0">
                <a:solidFill>
                  <a:srgbClr val="C00000"/>
                </a:solidFill>
                <a:latin typeface="メイリオ" panose="020B0604030504040204" pitchFamily="50" charset="-128"/>
                <a:ea typeface="メイリオ" panose="020B0604030504040204" pitchFamily="50" charset="-128"/>
              </a:rPr>
              <a:t>”を利用したオンライン開催、インナー大会本番は対面</a:t>
            </a:r>
            <a:r>
              <a:rPr kumimoji="1" lang="ja-JP" altLang="en-US" b="1" dirty="0">
                <a:latin typeface="メイリオ" panose="020B0604030504040204" pitchFamily="50" charset="-128"/>
                <a:ea typeface="メイリオ" panose="020B0604030504040204" pitchFamily="50" charset="-128"/>
              </a:rPr>
              <a:t>で実施することにいたしました。</a:t>
            </a:r>
            <a:r>
              <a:rPr kumimoji="1" lang="ja-JP" altLang="en-US" dirty="0">
                <a:latin typeface="メイリオ" panose="020B0604030504040204" pitchFamily="50" charset="-128"/>
                <a:ea typeface="メイリオ" panose="020B0604030504040204" pitchFamily="50" charset="-128"/>
              </a:rPr>
              <a:t>開催方法について変更がありましたらその都度大会ホームページで更新いたしますのでご確認いただきますようお願いいたします。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0668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a:off x="10499558" y="5159752"/>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3</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討論部門参加条件</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5" y="926086"/>
            <a:ext cx="11790947" cy="415498"/>
          </a:xfrm>
          <a:prstGeom prst="rect">
            <a:avLst/>
          </a:prstGeom>
          <a:noFill/>
        </p:spPr>
        <p:txBody>
          <a:bodyPr wrap="square" rtlCol="0">
            <a:spAutoFit/>
          </a:bodyPr>
          <a:lstStyle/>
          <a:p>
            <a:r>
              <a:rPr lang="en-US" altLang="ja-JP" sz="2100" b="1" dirty="0">
                <a:latin typeface="メイリオ" panose="020B0604030504040204" pitchFamily="50" charset="-128"/>
                <a:ea typeface="メイリオ" panose="020B0604030504040204" pitchFamily="50" charset="-128"/>
              </a:rPr>
              <a:t>1. </a:t>
            </a:r>
            <a:r>
              <a:rPr lang="ja-JP" altLang="en-US" sz="2100" b="1" dirty="0">
                <a:latin typeface="メイリオ" panose="020B0604030504040204" pitchFamily="50" charset="-128"/>
                <a:ea typeface="メイリオ" panose="020B0604030504040204" pitchFamily="50" charset="-128"/>
              </a:rPr>
              <a:t>参加される方全員が「討論部門参加要項」をよく読み、ご同意のうえお申し込みください</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00525" y="1545774"/>
            <a:ext cx="11790947" cy="4093428"/>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2. </a:t>
            </a:r>
            <a:r>
              <a:rPr lang="ja-JP" altLang="en-US" sz="2100" b="1" dirty="0">
                <a:latin typeface="メイリオ" panose="020B0604030504040204" pitchFamily="50" charset="-128"/>
                <a:ea typeface="メイリオ" panose="020B0604030504040204" pitchFamily="50" charset="-128"/>
              </a:rPr>
              <a:t>「加盟校」または「参加校」であること</a:t>
            </a:r>
            <a:endParaRPr lang="en-US" altLang="ja-JP" sz="2100" b="1" dirty="0">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ただし、加盟校に所属していない大学（ゼミ単位）の学生でも参加は可能です。この場合は「準加盟校」の扱いとさせていただきます。</a:t>
            </a:r>
            <a:endParaRPr lang="en-US" altLang="ja-JP" dirty="0">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準加盟校のゼミはインナー大会（プレゼン部門含む）参加にあたり</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ゼミにつき</a:t>
            </a:r>
            <a:r>
              <a:rPr lang="en-US" altLang="ja-JP" dirty="0">
                <a:latin typeface="メイリオ" panose="020B0604030504040204" pitchFamily="50" charset="-128"/>
                <a:ea typeface="メイリオ" panose="020B0604030504040204" pitchFamily="50" charset="-128"/>
              </a:rPr>
              <a:t>2,000</a:t>
            </a:r>
            <a:r>
              <a:rPr lang="ja-JP" altLang="en-US" dirty="0">
                <a:latin typeface="メイリオ" panose="020B0604030504040204" pitchFamily="50" charset="-128"/>
                <a:ea typeface="メイリオ" panose="020B0604030504040204" pitchFamily="50" charset="-128"/>
              </a:rPr>
              <a:t>円の準加盟校費を頂戴いたします。詳細は</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7-3. </a:t>
            </a:r>
            <a:r>
              <a:rPr lang="ja-JP" altLang="en-US" b="1" dirty="0">
                <a:latin typeface="メイリオ" panose="020B0604030504040204" pitchFamily="50" charset="-128"/>
                <a:ea typeface="メイリオ" panose="020B0604030504040204" pitchFamily="50" charset="-128"/>
              </a:rPr>
              <a:t>準加盟校費のお知らせについて」</a:t>
            </a:r>
            <a:r>
              <a:rPr lang="ja-JP" altLang="en-US" dirty="0">
                <a:latin typeface="メイリオ" panose="020B0604030504040204" pitchFamily="50" charset="-128"/>
                <a:ea typeface="メイリオ" panose="020B0604030504040204" pitchFamily="50" charset="-128"/>
              </a:rPr>
              <a:t>をご覧ください。</a:t>
            </a:r>
            <a:endParaRPr lang="en-US" altLang="ja-JP" b="1" dirty="0">
              <a:solidFill>
                <a:srgbClr val="C00000"/>
              </a:solidFill>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 ご自身の大学が「加盟校」であるか判断がつかない場合は、インナー大会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でご確認ください。</a:t>
            </a:r>
            <a:endParaRPr lang="en-US" altLang="ja-JP" dirty="0">
              <a:latin typeface="メイリオ" panose="020B0604030504040204" pitchFamily="50" charset="-128"/>
              <a:ea typeface="メイリオ" panose="020B0604030504040204" pitchFamily="50" charset="-128"/>
            </a:endParaRPr>
          </a:p>
          <a:p>
            <a:pPr>
              <a:spcBef>
                <a:spcPts val="600"/>
              </a:spcBef>
              <a:spcAft>
                <a:spcPts val="600"/>
              </a:spcAft>
            </a:pPr>
            <a:r>
              <a:rPr lang="ja-JP" altLang="en-US" sz="2100" b="1" dirty="0">
                <a:latin typeface="メイリオ" panose="020B0604030504040204" pitchFamily="50" charset="-128"/>
                <a:ea typeface="メイリオ" panose="020B0604030504040204" pitchFamily="50" charset="-128"/>
              </a:rPr>
              <a:t> 加盟校に加入希望される大学・学部の方</a:t>
            </a:r>
            <a:endParaRPr lang="en-US" altLang="ja-JP" sz="2100"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インナー大会実行委員会（</a:t>
            </a:r>
            <a:r>
              <a:rPr lang="en-US" altLang="ja-JP" dirty="0">
                <a:latin typeface="メイリオ" panose="020B0604030504040204" pitchFamily="50" charset="-128"/>
                <a:ea typeface="メイリオ" panose="020B0604030504040204" pitchFamily="50" charset="-128"/>
                <a:hlinkClick r:id="rId2"/>
              </a:rPr>
              <a:t>inner2023.kanto.touron@gmail.com</a:t>
            </a:r>
            <a:r>
              <a:rPr lang="ja-JP" altLang="en-US" dirty="0">
                <a:latin typeface="メイリオ" panose="020B0604030504040204" pitchFamily="50" charset="-128"/>
                <a:ea typeface="メイリオ" panose="020B0604030504040204" pitchFamily="50" charset="-128"/>
              </a:rPr>
              <a:t>）までご連絡ください。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準加盟校から加盟校になると加盟校費が学部全体として</a:t>
            </a:r>
            <a:r>
              <a:rPr lang="en-US" altLang="ja-JP" dirty="0">
                <a:latin typeface="メイリオ" panose="020B0604030504040204" pitchFamily="50" charset="-128"/>
                <a:ea typeface="メイリオ" panose="020B0604030504040204" pitchFamily="50" charset="-128"/>
              </a:rPr>
              <a:t>7,000</a:t>
            </a:r>
            <a:r>
              <a:rPr lang="ja-JP" altLang="en-US" dirty="0">
                <a:latin typeface="メイリオ" panose="020B0604030504040204" pitchFamily="50" charset="-128"/>
                <a:ea typeface="メイリオ" panose="020B0604030504040204" pitchFamily="50" charset="-128"/>
              </a:rPr>
              <a:t>円になります。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b="1" dirty="0">
                <a:solidFill>
                  <a:srgbClr val="C00000"/>
                </a:solidFill>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所属学部、または所属大学が加盟校費をお支払いの場合は討論部門、プレゼン部門共にゼミ単位での準加盟校費のお支払いの必要はございません。</a:t>
            </a:r>
            <a:endParaRPr lang="en-US" altLang="ja-JP" b="1" dirty="0">
              <a:solidFill>
                <a:srgbClr val="C00000"/>
              </a:solidFill>
              <a:latin typeface="メイリオ" panose="020B0604030504040204" pitchFamily="50" charset="-128"/>
              <a:ea typeface="メイリオ" panose="020B0604030504040204" pitchFamily="50" charset="-128"/>
            </a:endParaRPr>
          </a:p>
          <a:p>
            <a:r>
              <a:rPr lang="ja-JP" altLang="en-US" dirty="0">
                <a:solidFill>
                  <a:srgbClr val="C00000"/>
                </a:solidFill>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ゼミナール連合会やそれに準ずる組織がある大学の方は、インナー大会実行委員会までお問い合わせてください。</a:t>
            </a:r>
          </a:p>
        </p:txBody>
      </p:sp>
      <p:sp>
        <p:nvSpPr>
          <p:cNvPr id="8"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5</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0868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3</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討論部門参加条件</a:t>
              </a:r>
              <a:endParaRPr kumimoji="1" lang="ja-JP" altLang="en-US" sz="3600" dirty="0">
                <a:latin typeface="メイリオ" panose="020B0604030504040204" pitchFamily="50" charset="-128"/>
                <a:ea typeface="メイリオ" panose="020B0604030504040204" pitchFamily="50" charset="-128"/>
              </a:endParaRPr>
            </a:p>
          </p:txBody>
        </p:sp>
      </p:grpSp>
      <p:sp>
        <p:nvSpPr>
          <p:cNvPr id="16" name="テキスト ボックス 15"/>
          <p:cNvSpPr txBox="1"/>
          <p:nvPr/>
        </p:nvSpPr>
        <p:spPr>
          <a:xfrm>
            <a:off x="200526" y="926086"/>
            <a:ext cx="11790947" cy="1046440"/>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3. </a:t>
            </a:r>
            <a:r>
              <a:rPr lang="ja-JP" altLang="en-US" sz="2100" b="1" dirty="0">
                <a:latin typeface="メイリオ" panose="020B0604030504040204" pitchFamily="50" charset="-128"/>
                <a:ea typeface="メイリオ" panose="020B0604030504040204" pitchFamily="50" charset="-128"/>
              </a:rPr>
              <a:t>参加費、準加盟校費を支払うこと</a:t>
            </a:r>
            <a:endParaRPr lang="en-US" altLang="ja-JP" sz="2100"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金額、お支払方法に関しての詳細は</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7-2. </a:t>
            </a:r>
            <a:r>
              <a:rPr lang="ja-JP" altLang="en-US" b="1" dirty="0">
                <a:latin typeface="メイリオ" panose="020B0604030504040204" pitchFamily="50" charset="-128"/>
                <a:ea typeface="メイリオ" panose="020B0604030504040204" pitchFamily="50" charset="-128"/>
              </a:rPr>
              <a:t>参加費のお支払いについて」「</a:t>
            </a:r>
            <a:r>
              <a:rPr lang="en-US" altLang="ja-JP" b="1" dirty="0">
                <a:latin typeface="メイリオ" panose="020B0604030504040204" pitchFamily="50" charset="-128"/>
                <a:ea typeface="メイリオ" panose="020B0604030504040204" pitchFamily="50" charset="-128"/>
              </a:rPr>
              <a:t>7-3. </a:t>
            </a:r>
            <a:r>
              <a:rPr lang="ja-JP" altLang="en-US" b="1">
                <a:latin typeface="メイリオ" panose="020B0604030504040204" pitchFamily="50" charset="-128"/>
                <a:ea typeface="メイリオ" panose="020B0604030504040204" pitchFamily="50" charset="-128"/>
              </a:rPr>
              <a:t>準加盟校費</a:t>
            </a:r>
            <a:r>
              <a:rPr lang="ja-JP" altLang="en-US" b="1" dirty="0">
                <a:latin typeface="メイリオ" panose="020B0604030504040204" pitchFamily="50" charset="-128"/>
                <a:ea typeface="メイリオ" panose="020B0604030504040204" pitchFamily="50" charset="-128"/>
              </a:rPr>
              <a:t>のお支払いについて」</a:t>
            </a:r>
            <a:r>
              <a:rPr lang="ja-JP" altLang="en-US" dirty="0">
                <a:latin typeface="メイリオ" panose="020B0604030504040204" pitchFamily="50" charset="-128"/>
                <a:ea typeface="メイリオ" panose="020B0604030504040204" pitchFamily="50" charset="-128"/>
              </a:rPr>
              <a:t>をご覧ください。</a:t>
            </a:r>
          </a:p>
        </p:txBody>
      </p:sp>
      <p:sp>
        <p:nvSpPr>
          <p:cNvPr id="18" name="テキスト ボックス 17"/>
          <p:cNvSpPr txBox="1"/>
          <p:nvPr/>
        </p:nvSpPr>
        <p:spPr>
          <a:xfrm>
            <a:off x="200525" y="2171706"/>
            <a:ext cx="11790947" cy="2323713"/>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4. </a:t>
            </a:r>
            <a:r>
              <a:rPr lang="ja-JP" altLang="en-US" sz="2100" b="1" dirty="0">
                <a:latin typeface="メイリオ" panose="020B0604030504040204" pitchFamily="50" charset="-128"/>
                <a:ea typeface="メイリオ" panose="020B0604030504040204" pitchFamily="50" charset="-128"/>
              </a:rPr>
              <a:t>議長団・助言講師を選出すること</a:t>
            </a:r>
            <a:endParaRPr lang="en-US" altLang="ja-JP" sz="2100" b="1" dirty="0">
              <a:latin typeface="メイリオ" panose="020B0604030504040204" pitchFamily="50" charset="-128"/>
              <a:ea typeface="メイリオ" panose="020B0604030504040204" pitchFamily="50" charset="-128"/>
            </a:endParaRPr>
          </a:p>
          <a:p>
            <a:r>
              <a:rPr lang="ja-JP" altLang="en-US" sz="2100" b="1"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議長団は分科会から</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名、助言講師は分科会で</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名選出してください。</a:t>
            </a:r>
            <a:r>
              <a:rPr lang="ja-JP" altLang="en-US" b="1" dirty="0">
                <a:solidFill>
                  <a:srgbClr val="C00000"/>
                </a:solidFill>
                <a:latin typeface="メイリオ" panose="020B0604030504040204" pitchFamily="50" charset="-128"/>
                <a:ea typeface="メイリオ" panose="020B0604030504040204" pitchFamily="50" charset="-128"/>
              </a:rPr>
              <a:t>議長団は</a:t>
            </a:r>
            <a:r>
              <a:rPr lang="en-US" altLang="ja-JP" b="1" dirty="0">
                <a:solidFill>
                  <a:srgbClr val="C00000"/>
                </a:solidFill>
                <a:latin typeface="メイリオ" panose="020B0604030504040204" pitchFamily="50" charset="-128"/>
                <a:ea typeface="メイリオ" panose="020B0604030504040204" pitchFamily="50" charset="-128"/>
              </a:rPr>
              <a:t>10/29</a:t>
            </a:r>
            <a:r>
              <a:rPr lang="ja-JP" altLang="en-US" b="1" dirty="0">
                <a:solidFill>
                  <a:srgbClr val="C00000"/>
                </a:solidFill>
                <a:latin typeface="メイリオ" panose="020B0604030504040204" pitchFamily="50" charset="-128"/>
                <a:ea typeface="メイリオ" panose="020B0604030504040204" pitchFamily="50" charset="-128"/>
              </a:rPr>
              <a:t>のアプローチ会議、</a:t>
            </a:r>
            <a:r>
              <a:rPr lang="en-US" altLang="ja-JP" b="1" dirty="0">
                <a:solidFill>
                  <a:srgbClr val="C00000"/>
                </a:solidFill>
                <a:latin typeface="メイリオ" panose="020B0604030504040204" pitchFamily="50" charset="-128"/>
                <a:ea typeface="メイリオ" panose="020B0604030504040204" pitchFamily="50" charset="-128"/>
              </a:rPr>
              <a:t>11/26</a:t>
            </a:r>
            <a:r>
              <a:rPr lang="ja-JP" altLang="en-US" b="1" dirty="0">
                <a:solidFill>
                  <a:srgbClr val="C00000"/>
                </a:solidFill>
                <a:latin typeface="メイリオ" panose="020B0604030504040204" pitchFamily="50" charset="-128"/>
                <a:ea typeface="メイリオ" panose="020B0604030504040204" pitchFamily="50" charset="-128"/>
              </a:rPr>
              <a:t>のインナー大会本番、助言講師は</a:t>
            </a:r>
            <a:r>
              <a:rPr lang="en-US" altLang="ja-JP" b="1" dirty="0">
                <a:solidFill>
                  <a:srgbClr val="C00000"/>
                </a:solidFill>
                <a:latin typeface="メイリオ" panose="020B0604030504040204" pitchFamily="50" charset="-128"/>
                <a:ea typeface="メイリオ" panose="020B0604030504040204" pitchFamily="50" charset="-128"/>
              </a:rPr>
              <a:t>11/26</a:t>
            </a:r>
            <a:r>
              <a:rPr lang="ja-JP" altLang="en-US" b="1" dirty="0">
                <a:solidFill>
                  <a:srgbClr val="C00000"/>
                </a:solidFill>
                <a:latin typeface="メイリオ" panose="020B0604030504040204" pitchFamily="50" charset="-128"/>
                <a:ea typeface="メイリオ" panose="020B0604030504040204" pitchFamily="50" charset="-128"/>
              </a:rPr>
              <a:t>のインナー大会本番にご参加をお願いいたします</a:t>
            </a:r>
            <a:r>
              <a:rPr lang="ja-JP" altLang="en-US" dirty="0">
                <a:latin typeface="メイリオ" panose="020B0604030504040204" pitchFamily="50" charset="-128"/>
                <a:ea typeface="メイリオ" panose="020B0604030504040204" pitchFamily="50" charset="-128"/>
              </a:rPr>
              <a:t>。午前と午後の掛け持ちは可能です。</a:t>
            </a:r>
            <a:endParaRPr lang="en-US" altLang="ja-JP" dirty="0">
              <a:latin typeface="メイリオ" panose="020B0604030504040204" pitchFamily="50" charset="-128"/>
              <a:ea typeface="メイリオ" panose="020B0604030504040204" pitchFamily="50" charset="-128"/>
            </a:endParaRPr>
          </a:p>
          <a:p>
            <a:pPr>
              <a:spcAft>
                <a:spcPts val="600"/>
              </a:spcAft>
            </a:pPr>
            <a:r>
              <a:rPr lang="ja-JP" altLang="en-US" dirty="0">
                <a:latin typeface="メイリオ" panose="020B0604030504040204" pitchFamily="50" charset="-128"/>
                <a:ea typeface="メイリオ" panose="020B0604030504040204" pitchFamily="50" charset="-128"/>
              </a:rPr>
              <a:t>　  議長団・助言講師には、謝礼金をお渡しいたします。</a:t>
            </a:r>
            <a:endParaRPr lang="en-US" altLang="ja-JP" dirty="0">
              <a:latin typeface="メイリオ" panose="020B0604030504040204" pitchFamily="50" charset="-128"/>
              <a:ea typeface="メイリオ" panose="020B0604030504040204" pitchFamily="50" charset="-128"/>
            </a:endParaRPr>
          </a:p>
          <a:p>
            <a:r>
              <a:rPr lang="en-US" altLang="ja-JP" b="1" dirty="0">
                <a:solidFill>
                  <a:srgbClr val="C00000"/>
                </a:solidFill>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議長団・助言講師未選出の分科会は、</a:t>
            </a:r>
            <a:r>
              <a:rPr lang="en-US" altLang="ja-JP" b="1" dirty="0">
                <a:solidFill>
                  <a:srgbClr val="C00000"/>
                </a:solidFill>
                <a:latin typeface="メイリオ" panose="020B0604030504040204" pitchFamily="50" charset="-128"/>
                <a:ea typeface="メイリオ" panose="020B0604030504040204" pitchFamily="50" charset="-128"/>
              </a:rPr>
              <a:t>8/1</a:t>
            </a:r>
            <a:r>
              <a:rPr lang="ja-JP" altLang="en-US" b="1" dirty="0">
                <a:solidFill>
                  <a:srgbClr val="C00000"/>
                </a:solidFill>
                <a:latin typeface="メイリオ" panose="020B0604030504040204" pitchFamily="50" charset="-128"/>
                <a:ea typeface="メイリオ" panose="020B0604030504040204" pitchFamily="50" charset="-128"/>
              </a:rPr>
              <a:t>で参加辞退扱いとさせていただきます。</a:t>
            </a:r>
            <a:endParaRPr lang="en-US" altLang="ja-JP" b="1" dirty="0">
              <a:solidFill>
                <a:srgbClr val="C00000"/>
              </a:solidFill>
              <a:latin typeface="メイリオ" panose="020B0604030504040204" pitchFamily="50" charset="-128"/>
              <a:ea typeface="メイリオ" panose="020B0604030504040204" pitchFamily="50" charset="-128"/>
            </a:endParaRPr>
          </a:p>
          <a:p>
            <a:r>
              <a:rPr lang="ja-JP" altLang="en-US" b="1" dirty="0">
                <a:solidFill>
                  <a:srgbClr val="C00000"/>
                </a:solidFill>
                <a:latin typeface="メイリオ" panose="020B0604030504040204" pitchFamily="50" charset="-128"/>
                <a:ea typeface="メイリオ" panose="020B0604030504040204" pitchFamily="50" charset="-128"/>
              </a:rPr>
              <a:t>　議長団・助言講師の選出に実行委員会は一切関与いたしません。</a:t>
            </a:r>
          </a:p>
        </p:txBody>
      </p:sp>
      <p:sp>
        <p:nvSpPr>
          <p:cNvPr id="9"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6</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00525" y="4691807"/>
            <a:ext cx="11790947" cy="1877437"/>
          </a:xfrm>
          <a:prstGeom prst="rect">
            <a:avLst/>
          </a:prstGeom>
          <a:noFill/>
        </p:spPr>
        <p:txBody>
          <a:bodyPr wrap="square" rtlCol="0">
            <a:spAutoFit/>
          </a:bodyPr>
          <a:lstStyle/>
          <a:p>
            <a:pPr>
              <a:spcAft>
                <a:spcPts val="600"/>
              </a:spcAft>
            </a:pPr>
            <a:r>
              <a:rPr lang="en-US" altLang="ja-JP" sz="2100" b="1" dirty="0">
                <a:latin typeface="メイリオ" panose="020B0604030504040204" pitchFamily="50" charset="-128"/>
                <a:ea typeface="メイリオ" panose="020B0604030504040204" pitchFamily="50" charset="-128"/>
              </a:rPr>
              <a:t>5. </a:t>
            </a:r>
            <a:r>
              <a:rPr lang="ja-JP" altLang="en-US" sz="2100" b="1" dirty="0">
                <a:latin typeface="メイリオ" panose="020B0604030504040204" pitchFamily="50" charset="-128"/>
                <a:ea typeface="メイリオ" panose="020B0604030504040204" pitchFamily="50" charset="-128"/>
              </a:rPr>
              <a:t>分科会を結成すること</a:t>
            </a:r>
            <a:endParaRPr lang="en-US" altLang="ja-JP" sz="2100"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討論相手を見つけ、分科会を結成していただきます。参加申し込み時に提出していただいた「テーマ趣意文」を「テーマ趣意文一覧」と「部門別一覧」にまとめ、</a:t>
            </a:r>
            <a:r>
              <a:rPr lang="en-US" altLang="ja-JP" dirty="0">
                <a:latin typeface="メイリオ" panose="020B0604030504040204" pitchFamily="50" charset="-128"/>
                <a:ea typeface="メイリオ" panose="020B0604030504040204" pitchFamily="50" charset="-128"/>
              </a:rPr>
              <a:t>6/21</a:t>
            </a:r>
            <a:r>
              <a:rPr lang="ja-JP" altLang="en-US" dirty="0">
                <a:latin typeface="メイリオ" panose="020B0604030504040204" pitchFamily="50" charset="-128"/>
                <a:ea typeface="メイリオ" panose="020B0604030504040204" pitchFamily="50" charset="-128"/>
              </a:rPr>
              <a:t>にインナー大会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へ掲載いたします。討論したいパートが見つかりましたら「分科会申請フォーム」より申請をお願いいたします。</a:t>
            </a:r>
            <a:endParaRPr lang="en-US" altLang="ja-JP" dirty="0">
              <a:latin typeface="メイリオ" panose="020B0604030504040204" pitchFamily="50" charset="-128"/>
              <a:ea typeface="メイリオ" panose="020B0604030504040204" pitchFamily="50" charset="-128"/>
            </a:endParaRPr>
          </a:p>
          <a:p>
            <a:r>
              <a:rPr lang="en-US" altLang="ja-JP" b="1" dirty="0">
                <a:solidFill>
                  <a:srgbClr val="C00000"/>
                </a:solidFill>
                <a:latin typeface="メイリオ" panose="020B0604030504040204" pitchFamily="50" charset="-128"/>
                <a:ea typeface="メイリオ" panose="020B0604030504040204" pitchFamily="50" charset="-128"/>
              </a:rPr>
              <a:t>※</a:t>
            </a:r>
            <a:r>
              <a:rPr lang="ja-JP" altLang="en-US" b="1" dirty="0">
                <a:solidFill>
                  <a:srgbClr val="C00000"/>
                </a:solidFill>
                <a:latin typeface="メイリオ" panose="020B0604030504040204" pitchFamily="50" charset="-128"/>
                <a:ea typeface="メイリオ" panose="020B0604030504040204" pitchFamily="50" charset="-128"/>
              </a:rPr>
              <a:t>参加者からの参加辞退、キャンセルの受け入れは、分科会結成までとなります。分科会結成後、参加者から参加辞退することはできませんのでご注意ください。</a:t>
            </a:r>
            <a:endParaRPr lang="en-US" altLang="ja-JP" b="1" dirty="0">
              <a:solidFill>
                <a:srgbClr val="C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7671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4</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討論部門全体の流れ</a:t>
              </a:r>
              <a:endParaRPr kumimoji="1" lang="ja-JP" altLang="en-US" sz="3600" dirty="0">
                <a:latin typeface="メイリオ" panose="020B0604030504040204" pitchFamily="50" charset="-128"/>
                <a:ea typeface="メイリオ" panose="020B0604030504040204" pitchFamily="50" charset="-128"/>
              </a:endParaRPr>
            </a:p>
          </p:txBody>
        </p:sp>
      </p:grpSp>
      <p:sp>
        <p:nvSpPr>
          <p:cNvPr id="44" name="角丸四角形 43"/>
          <p:cNvSpPr/>
          <p:nvPr/>
        </p:nvSpPr>
        <p:spPr>
          <a:xfrm>
            <a:off x="89737" y="5966875"/>
            <a:ext cx="4353636" cy="735784"/>
          </a:xfrm>
          <a:prstGeom prst="round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4/24</a:t>
            </a:r>
            <a:r>
              <a:rPr kumimoji="1" lang="ja-JP" altLang="en-US" b="1" dirty="0">
                <a:solidFill>
                  <a:schemeClr val="tx1"/>
                </a:solidFill>
                <a:latin typeface="メイリオ" panose="020B0604030504040204" pitchFamily="50" charset="-128"/>
                <a:ea typeface="メイリオ" panose="020B0604030504040204" pitchFamily="50" charset="-128"/>
              </a:rPr>
              <a:t>～</a:t>
            </a:r>
            <a:r>
              <a:rPr kumimoji="1" lang="en-US" altLang="ja-JP" b="1" dirty="0">
                <a:solidFill>
                  <a:schemeClr val="tx1"/>
                </a:solidFill>
                <a:latin typeface="メイリオ" panose="020B0604030504040204" pitchFamily="50" charset="-128"/>
                <a:ea typeface="メイリオ" panose="020B0604030504040204" pitchFamily="50" charset="-128"/>
              </a:rPr>
              <a:t>6/16</a:t>
            </a:r>
          </a:p>
          <a:p>
            <a:pPr algn="ctr"/>
            <a:r>
              <a:rPr lang="ja-JP" altLang="en-US" b="1" dirty="0">
                <a:solidFill>
                  <a:schemeClr val="tx1"/>
                </a:solidFill>
                <a:latin typeface="メイリオ" panose="020B0604030504040204" pitchFamily="50" charset="-128"/>
                <a:ea typeface="メイリオ" panose="020B0604030504040204" pitchFamily="50" charset="-128"/>
              </a:rPr>
              <a:t>参加申し込み・テーマ趣意文提出期間</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842638" y="5128169"/>
            <a:ext cx="4353636" cy="735784"/>
          </a:xfrm>
          <a:prstGeom prst="round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6/21〜7/17</a:t>
            </a:r>
          </a:p>
          <a:p>
            <a:pPr algn="ctr"/>
            <a:r>
              <a:rPr kumimoji="1" lang="ja-JP" altLang="en-US" b="1" dirty="0">
                <a:solidFill>
                  <a:schemeClr val="tx1"/>
                </a:solidFill>
                <a:latin typeface="メイリオ" panose="020B0604030504040204" pitchFamily="50" charset="-128"/>
                <a:ea typeface="メイリオ" panose="020B0604030504040204" pitchFamily="50" charset="-128"/>
              </a:rPr>
              <a:t>分科会結成</a:t>
            </a:r>
          </a:p>
        </p:txBody>
      </p:sp>
      <p:sp>
        <p:nvSpPr>
          <p:cNvPr id="51" name="角丸四角形 50"/>
          <p:cNvSpPr/>
          <p:nvPr/>
        </p:nvSpPr>
        <p:spPr>
          <a:xfrm>
            <a:off x="1540948" y="4289463"/>
            <a:ext cx="4353636" cy="735784"/>
          </a:xfrm>
          <a:prstGeom prst="round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メイリオ" panose="020B0604030504040204" pitchFamily="50" charset="-128"/>
                <a:ea typeface="メイリオ" panose="020B0604030504040204" pitchFamily="50" charset="-128"/>
              </a:rPr>
              <a:t>8/1</a:t>
            </a:r>
            <a:r>
              <a:rPr lang="ja-JP" altLang="en-US" b="1" dirty="0">
                <a:solidFill>
                  <a:schemeClr val="tx1"/>
                </a:solidFill>
                <a:latin typeface="メイリオ" panose="020B0604030504040204" pitchFamily="50" charset="-128"/>
                <a:ea typeface="メイリオ" panose="020B0604030504040204" pitchFamily="50" charset="-128"/>
              </a:rPr>
              <a:t>～</a:t>
            </a:r>
            <a:r>
              <a:rPr lang="en-US" altLang="ja-JP" b="1" dirty="0">
                <a:solidFill>
                  <a:schemeClr val="tx1"/>
                </a:solidFill>
                <a:latin typeface="メイリオ" panose="020B0604030504040204" pitchFamily="50" charset="-128"/>
                <a:ea typeface="メイリオ" panose="020B0604030504040204" pitchFamily="50" charset="-128"/>
              </a:rPr>
              <a:t>8/22</a:t>
            </a:r>
            <a:endParaRPr kumimoji="1" lang="en-US" altLang="ja-JP" b="1" dirty="0">
              <a:solidFill>
                <a:schemeClr val="tx1"/>
              </a:solidFill>
              <a:latin typeface="メイリオ" panose="020B0604030504040204" pitchFamily="50" charset="-128"/>
              <a:ea typeface="メイリオ" panose="020B0604030504040204" pitchFamily="50" charset="-128"/>
            </a:endParaRPr>
          </a:p>
          <a:p>
            <a:pPr algn="ctr"/>
            <a:r>
              <a:rPr lang="ja-JP" altLang="en-US" b="1" dirty="0">
                <a:solidFill>
                  <a:schemeClr val="tx1"/>
                </a:solidFill>
                <a:latin typeface="メイリオ" panose="020B0604030504040204" pitchFamily="50" charset="-128"/>
                <a:ea typeface="メイリオ" panose="020B0604030504040204" pitchFamily="50" charset="-128"/>
              </a:rPr>
              <a:t>中間レジュメ交換期間</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52" name="角丸四角形 51"/>
          <p:cNvSpPr/>
          <p:nvPr/>
        </p:nvSpPr>
        <p:spPr>
          <a:xfrm>
            <a:off x="2266555" y="3450757"/>
            <a:ext cx="4353636" cy="735784"/>
          </a:xfrm>
          <a:prstGeom prst="round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メイリオ" panose="020B0604030504040204" pitchFamily="50" charset="-128"/>
                <a:ea typeface="メイリオ" panose="020B0604030504040204" pitchFamily="50" charset="-128"/>
              </a:rPr>
              <a:t>9/1</a:t>
            </a:r>
            <a:r>
              <a:rPr lang="ja-JP" altLang="en-US" b="1" dirty="0">
                <a:solidFill>
                  <a:schemeClr val="tx1"/>
                </a:solidFill>
                <a:latin typeface="メイリオ" panose="020B0604030504040204" pitchFamily="50" charset="-128"/>
                <a:ea typeface="メイリオ" panose="020B0604030504040204" pitchFamily="50" charset="-128"/>
              </a:rPr>
              <a:t>～</a:t>
            </a:r>
            <a:r>
              <a:rPr lang="en-US" altLang="ja-JP" b="1" dirty="0">
                <a:solidFill>
                  <a:schemeClr val="tx1"/>
                </a:solidFill>
                <a:latin typeface="メイリオ" panose="020B0604030504040204" pitchFamily="50" charset="-128"/>
                <a:ea typeface="メイリオ" panose="020B0604030504040204" pitchFamily="50" charset="-128"/>
              </a:rPr>
              <a:t>9/18</a:t>
            </a:r>
            <a:endParaRPr kumimoji="1" lang="en-US" altLang="ja-JP" b="1" dirty="0">
              <a:solidFill>
                <a:schemeClr val="tx1"/>
              </a:solidFill>
              <a:latin typeface="メイリオ" panose="020B0604030504040204" pitchFamily="50" charset="-128"/>
              <a:ea typeface="メイリオ" panose="020B0604030504040204" pitchFamily="50" charset="-128"/>
            </a:endParaRPr>
          </a:p>
          <a:p>
            <a:pPr algn="ctr"/>
            <a:r>
              <a:rPr lang="ja-JP" altLang="en-US" b="1" dirty="0">
                <a:solidFill>
                  <a:schemeClr val="tx1"/>
                </a:solidFill>
                <a:latin typeface="メイリオ" panose="020B0604030504040204" pitchFamily="50" charset="-128"/>
                <a:ea typeface="メイリオ" panose="020B0604030504040204" pitchFamily="50" charset="-128"/>
              </a:rPr>
              <a:t>論文・集約論文交換期間</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53" name="角丸四角形 52"/>
          <p:cNvSpPr/>
          <p:nvPr/>
        </p:nvSpPr>
        <p:spPr>
          <a:xfrm>
            <a:off x="2882979" y="2612051"/>
            <a:ext cx="4353636" cy="735784"/>
          </a:xfrm>
          <a:prstGeom prst="round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メイリオ" panose="020B0604030504040204" pitchFamily="50" charset="-128"/>
                <a:ea typeface="メイリオ" panose="020B0604030504040204" pitchFamily="50" charset="-128"/>
              </a:rPr>
              <a:t>9/19</a:t>
            </a:r>
            <a:r>
              <a:rPr lang="ja-JP" altLang="en-US" b="1" dirty="0">
                <a:solidFill>
                  <a:schemeClr val="tx1"/>
                </a:solidFill>
                <a:latin typeface="メイリオ" panose="020B0604030504040204" pitchFamily="50" charset="-128"/>
                <a:ea typeface="メイリオ" panose="020B0604030504040204" pitchFamily="50" charset="-128"/>
              </a:rPr>
              <a:t>～</a:t>
            </a:r>
            <a:r>
              <a:rPr lang="en-US" altLang="ja-JP" b="1" dirty="0">
                <a:solidFill>
                  <a:schemeClr val="tx1"/>
                </a:solidFill>
                <a:latin typeface="メイリオ" panose="020B0604030504040204" pitchFamily="50" charset="-128"/>
                <a:ea typeface="メイリオ" panose="020B0604030504040204" pitchFamily="50" charset="-128"/>
              </a:rPr>
              <a:t>10/9</a:t>
            </a:r>
            <a:endParaRPr kumimoji="1" lang="en-US" altLang="ja-JP" b="1" dirty="0">
              <a:solidFill>
                <a:schemeClr val="tx1"/>
              </a:solidFill>
              <a:latin typeface="メイリオ" panose="020B0604030504040204" pitchFamily="50" charset="-128"/>
              <a:ea typeface="メイリオ" panose="020B0604030504040204" pitchFamily="50" charset="-128"/>
            </a:endParaRPr>
          </a:p>
          <a:p>
            <a:pPr algn="ctr"/>
            <a:r>
              <a:rPr lang="ja-JP" altLang="en-US" b="1" dirty="0">
                <a:solidFill>
                  <a:schemeClr val="tx1"/>
                </a:solidFill>
                <a:latin typeface="メイリオ" panose="020B0604030504040204" pitchFamily="50" charset="-128"/>
                <a:ea typeface="メイリオ" panose="020B0604030504040204" pitchFamily="50" charset="-128"/>
              </a:rPr>
              <a:t>質問書・回答書交換期間</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54" name="角丸四角形 53"/>
          <p:cNvSpPr/>
          <p:nvPr/>
        </p:nvSpPr>
        <p:spPr>
          <a:xfrm>
            <a:off x="3717766" y="1773345"/>
            <a:ext cx="4353636" cy="735784"/>
          </a:xfrm>
          <a:prstGeom prst="round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メイリオ" panose="020B0604030504040204" pitchFamily="50" charset="-128"/>
                <a:ea typeface="メイリオ" panose="020B0604030504040204" pitchFamily="50" charset="-128"/>
              </a:rPr>
              <a:t>10/29</a:t>
            </a:r>
            <a:endParaRPr kumimoji="1" lang="en-US" altLang="ja-JP" b="1" dirty="0">
              <a:solidFill>
                <a:schemeClr val="tx1"/>
              </a:solidFill>
              <a:latin typeface="メイリオ" panose="020B0604030504040204" pitchFamily="50" charset="-128"/>
              <a:ea typeface="メイリオ" panose="020B0604030504040204" pitchFamily="50" charset="-128"/>
            </a:endParaRPr>
          </a:p>
          <a:p>
            <a:pPr algn="ctr"/>
            <a:r>
              <a:rPr lang="ja-JP" altLang="en-US" b="1" dirty="0">
                <a:solidFill>
                  <a:schemeClr val="tx1"/>
                </a:solidFill>
                <a:latin typeface="メイリオ" panose="020B0604030504040204" pitchFamily="50" charset="-128"/>
                <a:ea typeface="メイリオ" panose="020B0604030504040204" pitchFamily="50" charset="-128"/>
              </a:rPr>
              <a:t>アプローチ会議</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55" name="角丸四角形 54"/>
          <p:cNvSpPr/>
          <p:nvPr/>
        </p:nvSpPr>
        <p:spPr>
          <a:xfrm>
            <a:off x="4443373" y="934639"/>
            <a:ext cx="4353636" cy="735784"/>
          </a:xfrm>
          <a:prstGeom prst="round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11/26</a:t>
            </a:r>
          </a:p>
          <a:p>
            <a:pPr algn="ctr"/>
            <a:r>
              <a:rPr lang="ja-JP" altLang="en-US" b="1" dirty="0">
                <a:solidFill>
                  <a:schemeClr val="tx1"/>
                </a:solidFill>
                <a:latin typeface="メイリオ" panose="020B0604030504040204" pitchFamily="50" charset="-128"/>
                <a:ea typeface="メイリオ" panose="020B0604030504040204" pitchFamily="50" charset="-128"/>
              </a:rPr>
              <a:t>インナー大会本番</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64" name="正方形/長方形 63"/>
          <p:cNvSpPr/>
          <p:nvPr/>
        </p:nvSpPr>
        <p:spPr>
          <a:xfrm>
            <a:off x="5690218" y="5991253"/>
            <a:ext cx="6432654" cy="503975"/>
          </a:xfrm>
          <a:prstGeom prst="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メイリオ" panose="020B0604030504040204" pitchFamily="50" charset="-128"/>
                <a:ea typeface="メイリオ" panose="020B0604030504040204" pitchFamily="50" charset="-128"/>
              </a:rPr>
              <a:t>「テーマ趣意文」の提出をしていないパートは参加辞退扱い</a:t>
            </a:r>
          </a:p>
        </p:txBody>
      </p:sp>
      <p:sp>
        <p:nvSpPr>
          <p:cNvPr id="67" name="正方形/長方形 66"/>
          <p:cNvSpPr/>
          <p:nvPr/>
        </p:nvSpPr>
        <p:spPr>
          <a:xfrm>
            <a:off x="8220007" y="1791390"/>
            <a:ext cx="3902866" cy="1487606"/>
          </a:xfrm>
          <a:prstGeom prst="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kumimoji="1" lang="en-US" altLang="ja-JP" b="1" dirty="0">
                <a:solidFill>
                  <a:schemeClr val="tx1"/>
                </a:solidFill>
                <a:latin typeface="メイリオ" panose="020B0604030504040204" pitchFamily="50" charset="-128"/>
                <a:ea typeface="メイリオ" panose="020B0604030504040204" pitchFamily="50" charset="-128"/>
              </a:rPr>
              <a:t>10/10</a:t>
            </a:r>
            <a:r>
              <a:rPr kumimoji="1" lang="ja-JP" altLang="en-US" b="1" dirty="0">
                <a:solidFill>
                  <a:schemeClr val="tx1"/>
                </a:solidFill>
                <a:latin typeface="メイリオ" panose="020B0604030504040204" pitchFamily="50" charset="-128"/>
                <a:ea typeface="メイリオ" panose="020B0604030504040204" pitchFamily="50" charset="-128"/>
              </a:rPr>
              <a:t>～</a:t>
            </a:r>
            <a:r>
              <a:rPr kumimoji="1" lang="en-US" altLang="ja-JP" b="1" dirty="0">
                <a:solidFill>
                  <a:schemeClr val="tx1"/>
                </a:solidFill>
                <a:latin typeface="メイリオ" panose="020B0604030504040204" pitchFamily="50" charset="-128"/>
                <a:ea typeface="メイリオ" panose="020B0604030504040204" pitchFamily="50" charset="-128"/>
              </a:rPr>
              <a:t>10/21</a:t>
            </a:r>
          </a:p>
          <a:p>
            <a:pPr algn="ctr"/>
            <a:r>
              <a:rPr lang="ja-JP" altLang="en-US" b="1" dirty="0">
                <a:solidFill>
                  <a:schemeClr val="tx1"/>
                </a:solidFill>
                <a:latin typeface="メイリオ" panose="020B0604030504040204" pitchFamily="50" charset="-128"/>
                <a:ea typeface="メイリオ" panose="020B0604030504040204" pitchFamily="50" charset="-128"/>
              </a:rPr>
              <a:t>参加費、準加盟校費</a:t>
            </a:r>
            <a:endParaRPr lang="en-US" altLang="ja-JP" b="1" dirty="0">
              <a:solidFill>
                <a:schemeClr val="tx1"/>
              </a:solidFill>
              <a:latin typeface="メイリオ" panose="020B0604030504040204" pitchFamily="50" charset="-128"/>
              <a:ea typeface="メイリオ" panose="020B0604030504040204" pitchFamily="50" charset="-128"/>
            </a:endParaRPr>
          </a:p>
          <a:p>
            <a:pPr algn="ctr"/>
            <a:r>
              <a:rPr lang="ja-JP" altLang="en-US" b="1" dirty="0">
                <a:solidFill>
                  <a:schemeClr val="tx1"/>
                </a:solidFill>
                <a:latin typeface="メイリオ" panose="020B0604030504040204" pitchFamily="50" charset="-128"/>
                <a:ea typeface="メイリオ" panose="020B0604030504040204" pitchFamily="50" charset="-128"/>
              </a:rPr>
              <a:t>振り込み期間</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2" name="右矢印 1"/>
          <p:cNvSpPr/>
          <p:nvPr/>
        </p:nvSpPr>
        <p:spPr>
          <a:xfrm rot="18420508">
            <a:off x="-700655" y="2920344"/>
            <a:ext cx="5338900" cy="733425"/>
          </a:xfrm>
          <a:prstGeom prst="rightArrow">
            <a:avLst/>
          </a:prstGeom>
          <a:solidFill>
            <a:schemeClr val="accent4"/>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7</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8199132" y="3538190"/>
            <a:ext cx="3923739" cy="1487606"/>
          </a:xfrm>
          <a:prstGeom prst="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ja-JP" b="1" dirty="0">
                <a:solidFill>
                  <a:schemeClr val="tx1"/>
                </a:solidFill>
                <a:latin typeface="メイリオ" panose="020B0604030504040204" pitchFamily="50" charset="-128"/>
                <a:ea typeface="メイリオ" panose="020B0604030504040204" pitchFamily="50" charset="-128"/>
              </a:rPr>
              <a:t>8/1</a:t>
            </a:r>
          </a:p>
          <a:p>
            <a:pPr algn="ctr"/>
            <a:r>
              <a:rPr lang="ja-JP" altLang="en-US" b="1" dirty="0">
                <a:solidFill>
                  <a:schemeClr val="tx1"/>
                </a:solidFill>
                <a:latin typeface="メイリオ" panose="020B0604030504040204" pitchFamily="50" charset="-128"/>
                <a:ea typeface="メイリオ" panose="020B0604030504040204" pitchFamily="50" charset="-128"/>
              </a:rPr>
              <a:t>議長団・助言講師を選出していない</a:t>
            </a:r>
          </a:p>
          <a:p>
            <a:pPr algn="ctr"/>
            <a:r>
              <a:rPr lang="ja-JP" altLang="en-US" b="1" dirty="0">
                <a:solidFill>
                  <a:schemeClr val="tx1"/>
                </a:solidFill>
                <a:latin typeface="メイリオ" panose="020B0604030504040204" pitchFamily="50" charset="-128"/>
                <a:ea typeface="メイリオ" panose="020B0604030504040204" pitchFamily="50" charset="-128"/>
              </a:rPr>
              <a:t>分科会は参加辞退扱い</a:t>
            </a:r>
          </a:p>
        </p:txBody>
      </p:sp>
    </p:spTree>
    <p:extLst>
      <p:ext uri="{BB962C8B-B14F-4D97-AF65-F5344CB8AC3E}">
        <p14:creationId xmlns:p14="http://schemas.microsoft.com/office/powerpoint/2010/main" val="284093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97000"/>
          </a:schemeClr>
        </a:solidFill>
        <a:effectLst/>
      </p:bgPr>
    </p:bg>
    <p:spTree>
      <p:nvGrpSpPr>
        <p:cNvPr id="1" name=""/>
        <p:cNvGrpSpPr/>
        <p:nvPr/>
      </p:nvGrpSpPr>
      <p:grpSpPr>
        <a:xfrm>
          <a:off x="0" y="0"/>
          <a:ext cx="0" cy="0"/>
          <a:chOff x="0" y="0"/>
          <a:chExt cx="0" cy="0"/>
        </a:xfrm>
      </p:grpSpPr>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5</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分科会テーマ一覧</a:t>
              </a:r>
              <a:endParaRPr kumimoji="1" lang="ja-JP" altLang="en-US" sz="3600" dirty="0">
                <a:latin typeface="メイリオ" panose="020B0604030504040204" pitchFamily="50" charset="-128"/>
                <a:ea typeface="メイリオ" panose="020B0604030504040204" pitchFamily="50" charset="-128"/>
              </a:endParaRPr>
            </a:p>
          </p:txBody>
        </p:sp>
      </p:grpSp>
      <p:sp>
        <p:nvSpPr>
          <p:cNvPr id="2" name="テキスト ボックス 1"/>
          <p:cNvSpPr txBox="1"/>
          <p:nvPr/>
        </p:nvSpPr>
        <p:spPr>
          <a:xfrm>
            <a:off x="360948" y="906561"/>
            <a:ext cx="11470104" cy="64633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分科会</a:t>
            </a:r>
            <a:r>
              <a:rPr lang="ja-JP" altLang="en-US" dirty="0">
                <a:latin typeface="メイリオ" panose="020B0604030504040204" pitchFamily="50" charset="-128"/>
                <a:ea typeface="メイリオ" panose="020B0604030504040204" pitchFamily="50" charset="-128"/>
              </a:rPr>
              <a:t>は以下の部門より選択していただきます。研究テーマ、討論を行いたい部門をテーマ趣意文に記入し、提出してください。テーマ設定会議では、以下の部門番号ごとに</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教室に分け、分科会結成を行います。</a:t>
            </a:r>
            <a:endParaRPr lang="en-US" altLang="ja-JP" dirty="0">
              <a:latin typeface="メイリオ" panose="020B0604030504040204" pitchFamily="50" charset="-128"/>
              <a:ea typeface="メイリオ" panose="020B0604030504040204" pitchFamily="50" charset="-128"/>
            </a:endParaRPr>
          </a:p>
        </p:txBody>
      </p:sp>
      <p:graphicFrame>
        <p:nvGraphicFramePr>
          <p:cNvPr id="14" name="表 13"/>
          <p:cNvGraphicFramePr>
            <a:graphicFrameLocks noGrp="1" noChangeAspect="1"/>
          </p:cNvGraphicFramePr>
          <p:nvPr>
            <p:extLst>
              <p:ext uri="{D42A27DB-BD31-4B8C-83A1-F6EECF244321}">
                <p14:modId xmlns:p14="http://schemas.microsoft.com/office/powerpoint/2010/main" val="3404341124"/>
              </p:ext>
            </p:extLst>
          </p:nvPr>
        </p:nvGraphicFramePr>
        <p:xfrm>
          <a:off x="360948" y="1737557"/>
          <a:ext cx="3342104" cy="4781483"/>
        </p:xfrm>
        <a:graphic>
          <a:graphicData uri="http://schemas.openxmlformats.org/drawingml/2006/table">
            <a:tbl>
              <a:tblPr>
                <a:tableStyleId>{5C22544A-7EE6-4342-B048-85BDC9FD1C3A}</a:tableStyleId>
              </a:tblPr>
              <a:tblGrid>
                <a:gridCol w="1162366">
                  <a:extLst>
                    <a:ext uri="{9D8B030D-6E8A-4147-A177-3AD203B41FA5}">
                      <a16:colId xmlns:a16="http://schemas.microsoft.com/office/drawing/2014/main" val="20000"/>
                    </a:ext>
                  </a:extLst>
                </a:gridCol>
                <a:gridCol w="2179738">
                  <a:extLst>
                    <a:ext uri="{9D8B030D-6E8A-4147-A177-3AD203B41FA5}">
                      <a16:colId xmlns:a16="http://schemas.microsoft.com/office/drawing/2014/main" val="20001"/>
                    </a:ext>
                  </a:extLst>
                </a:gridCol>
              </a:tblGrid>
              <a:tr h="434130">
                <a:tc>
                  <a:txBody>
                    <a:bodyPr/>
                    <a:lstStyle/>
                    <a:p>
                      <a:pPr algn="ctr"/>
                      <a:r>
                        <a:rPr kumimoji="1" lang="ja-JP" altLang="en-US" b="1" dirty="0">
                          <a:latin typeface="メイリオ" panose="020B0604030504040204" pitchFamily="50" charset="-128"/>
                          <a:ea typeface="メイリオ" panose="020B0604030504040204" pitchFamily="50" charset="-128"/>
                        </a:rPr>
                        <a:t>部門番号</a:t>
                      </a:r>
                      <a:endParaRPr kumimoji="1" lang="en-US" altLang="ja-JP"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b="1" dirty="0">
                          <a:latin typeface="メイリオ" panose="020B0604030504040204" pitchFamily="50" charset="-128"/>
                          <a:ea typeface="メイリオ" panose="020B0604030504040204" pitchFamily="50" charset="-128"/>
                        </a:rPr>
                        <a:t>部門名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日本経済論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経済政策論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3</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国際経済論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4</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財政学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5</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農業経済論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40183">
                <a:tc>
                  <a:txBody>
                    <a:bodyPr/>
                    <a:lstStyle/>
                    <a:p>
                      <a:pPr algn="ctr"/>
                      <a:r>
                        <a:rPr kumimoji="1" lang="en-US" altLang="ja-JP" dirty="0">
                          <a:latin typeface="メイリオ" panose="020B0604030504040204" pitchFamily="50" charset="-128"/>
                          <a:ea typeface="メイリオ" panose="020B0604030504040204" pitchFamily="50" charset="-128"/>
                        </a:rPr>
                        <a:t>6</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中国経済論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アメリカ経済論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8</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経済学説史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9</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国際金融論</a:t>
                      </a:r>
                      <a:endParaRPr kumimoji="1" lang="en-US" altLang="ja-JP"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10</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金融論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graphicFrame>
        <p:nvGraphicFramePr>
          <p:cNvPr id="41" name="表 40"/>
          <p:cNvGraphicFramePr>
            <a:graphicFrameLocks noGrp="1" noChangeAspect="1"/>
          </p:cNvGraphicFramePr>
          <p:nvPr>
            <p:extLst>
              <p:ext uri="{D42A27DB-BD31-4B8C-83A1-F6EECF244321}">
                <p14:modId xmlns:p14="http://schemas.microsoft.com/office/powerpoint/2010/main" val="1152887314"/>
              </p:ext>
            </p:extLst>
          </p:nvPr>
        </p:nvGraphicFramePr>
        <p:xfrm>
          <a:off x="8488948" y="1737556"/>
          <a:ext cx="3342104" cy="4347353"/>
        </p:xfrm>
        <a:graphic>
          <a:graphicData uri="http://schemas.openxmlformats.org/drawingml/2006/table">
            <a:tbl>
              <a:tblPr>
                <a:tableStyleId>{5C22544A-7EE6-4342-B048-85BDC9FD1C3A}</a:tableStyleId>
              </a:tblPr>
              <a:tblGrid>
                <a:gridCol w="1162366">
                  <a:extLst>
                    <a:ext uri="{9D8B030D-6E8A-4147-A177-3AD203B41FA5}">
                      <a16:colId xmlns:a16="http://schemas.microsoft.com/office/drawing/2014/main" val="20000"/>
                    </a:ext>
                  </a:extLst>
                </a:gridCol>
                <a:gridCol w="2179738">
                  <a:extLst>
                    <a:ext uri="{9D8B030D-6E8A-4147-A177-3AD203B41FA5}">
                      <a16:colId xmlns:a16="http://schemas.microsoft.com/office/drawing/2014/main" val="20001"/>
                    </a:ext>
                  </a:extLst>
                </a:gridCol>
              </a:tblGrid>
              <a:tr h="434130">
                <a:tc>
                  <a:txBody>
                    <a:bodyPr/>
                    <a:lstStyle/>
                    <a:p>
                      <a:pPr algn="ctr"/>
                      <a:r>
                        <a:rPr kumimoji="1" lang="ja-JP" altLang="en-US" b="1" dirty="0">
                          <a:latin typeface="メイリオ" panose="020B0604030504040204" pitchFamily="50" charset="-128"/>
                          <a:ea typeface="メイリオ" panose="020B0604030504040204" pitchFamily="50" charset="-128"/>
                        </a:rPr>
                        <a:t>部門番号</a:t>
                      </a:r>
                      <a:endParaRPr kumimoji="1" lang="en-US" altLang="ja-JP"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b="1" dirty="0">
                          <a:latin typeface="メイリオ" panose="020B0604030504040204" pitchFamily="50" charset="-128"/>
                          <a:ea typeface="メイリオ" panose="020B0604030504040204" pitchFamily="50" charset="-128"/>
                        </a:rPr>
                        <a:t>部門名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21</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中小企業論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22</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経営学総論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23</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経営情報論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24</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マーケティング論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25</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労務管理論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40183">
                <a:tc>
                  <a:txBody>
                    <a:bodyPr/>
                    <a:lstStyle/>
                    <a:p>
                      <a:pPr algn="ctr"/>
                      <a:r>
                        <a:rPr kumimoji="1" lang="en-US" altLang="ja-JP" dirty="0">
                          <a:latin typeface="メイリオ" panose="020B0604030504040204" pitchFamily="50" charset="-128"/>
                          <a:ea typeface="メイリオ" panose="020B0604030504040204" pitchFamily="50" charset="-128"/>
                        </a:rPr>
                        <a:t>26</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経営管理論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経営組織論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28</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国際経営論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29</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その他</a:t>
                      </a:r>
                      <a:endParaRPr kumimoji="1" lang="en-US" altLang="ja-JP"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44" name="表 43"/>
          <p:cNvGraphicFramePr>
            <a:graphicFrameLocks noGrp="1" noChangeAspect="1"/>
          </p:cNvGraphicFramePr>
          <p:nvPr>
            <p:extLst>
              <p:ext uri="{D42A27DB-BD31-4B8C-83A1-F6EECF244321}">
                <p14:modId xmlns:p14="http://schemas.microsoft.com/office/powerpoint/2010/main" val="1982763158"/>
              </p:ext>
            </p:extLst>
          </p:nvPr>
        </p:nvGraphicFramePr>
        <p:xfrm>
          <a:off x="4424948" y="1737555"/>
          <a:ext cx="3342104" cy="4781483"/>
        </p:xfrm>
        <a:graphic>
          <a:graphicData uri="http://schemas.openxmlformats.org/drawingml/2006/table">
            <a:tbl>
              <a:tblPr>
                <a:tableStyleId>{5C22544A-7EE6-4342-B048-85BDC9FD1C3A}</a:tableStyleId>
              </a:tblPr>
              <a:tblGrid>
                <a:gridCol w="1162366">
                  <a:extLst>
                    <a:ext uri="{9D8B030D-6E8A-4147-A177-3AD203B41FA5}">
                      <a16:colId xmlns:a16="http://schemas.microsoft.com/office/drawing/2014/main" val="20000"/>
                    </a:ext>
                  </a:extLst>
                </a:gridCol>
                <a:gridCol w="2179738">
                  <a:extLst>
                    <a:ext uri="{9D8B030D-6E8A-4147-A177-3AD203B41FA5}">
                      <a16:colId xmlns:a16="http://schemas.microsoft.com/office/drawing/2014/main" val="20001"/>
                    </a:ext>
                  </a:extLst>
                </a:gridCol>
              </a:tblGrid>
              <a:tr h="434130">
                <a:tc>
                  <a:txBody>
                    <a:bodyPr/>
                    <a:lstStyle/>
                    <a:p>
                      <a:pPr algn="ctr"/>
                      <a:r>
                        <a:rPr kumimoji="1" lang="ja-JP" altLang="en-US" b="1" dirty="0">
                          <a:latin typeface="メイリオ" panose="020B0604030504040204" pitchFamily="50" charset="-128"/>
                          <a:ea typeface="メイリオ" panose="020B0604030504040204" pitchFamily="50" charset="-128"/>
                        </a:rPr>
                        <a:t>部門番号</a:t>
                      </a:r>
                      <a:endParaRPr kumimoji="1" lang="en-US" altLang="ja-JP"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b="1" dirty="0">
                          <a:latin typeface="メイリオ" panose="020B0604030504040204" pitchFamily="50" charset="-128"/>
                          <a:ea typeface="メイリオ" panose="020B0604030504040204" pitchFamily="50" charset="-128"/>
                        </a:rPr>
                        <a:t>部門名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11</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貿易論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12</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社会政策論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13</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社会保障論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14</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環境経済論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15</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人口論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40183">
                <a:tc>
                  <a:txBody>
                    <a:bodyPr/>
                    <a:lstStyle/>
                    <a:p>
                      <a:pPr algn="ctr"/>
                      <a:r>
                        <a:rPr kumimoji="1" lang="en-US" altLang="ja-JP" dirty="0">
                          <a:latin typeface="メイリオ" panose="020B0604030504040204" pitchFamily="50" charset="-128"/>
                          <a:ea typeface="メイリオ" panose="020B0604030504040204" pitchFamily="50" charset="-128"/>
                        </a:rPr>
                        <a:t>16</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環境破壊論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社会思想史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18</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財務会計論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19</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管理会計論</a:t>
                      </a:r>
                      <a:endParaRPr kumimoji="1" lang="en-US" altLang="ja-JP"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34130">
                <a:tc>
                  <a:txBody>
                    <a:bodyPr/>
                    <a:lstStyle/>
                    <a:p>
                      <a:pPr algn="ctr"/>
                      <a:r>
                        <a:rPr kumimoji="1" lang="en-US" altLang="ja-JP" dirty="0">
                          <a:latin typeface="メイリオ" panose="020B0604030504040204" pitchFamily="50" charset="-128"/>
                          <a:ea typeface="メイリオ" panose="020B0604030504040204" pitchFamily="50" charset="-128"/>
                        </a:rPr>
                        <a:t>20</a:t>
                      </a:r>
                      <a:endParaRPr kumimoji="1" lang="ja-JP" altLang="en-US"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メイリオ" panose="020B0604030504040204" pitchFamily="50" charset="-128"/>
                          <a:ea typeface="メイリオ" panose="020B0604030504040204" pitchFamily="50" charset="-128"/>
                        </a:rPr>
                        <a:t>交通論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11"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8</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43979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5"/>
          <p:cNvGrpSpPr/>
          <p:nvPr/>
        </p:nvGrpSpPr>
        <p:grpSpPr>
          <a:xfrm>
            <a:off x="10499558" y="5173400"/>
            <a:ext cx="1692442" cy="1698070"/>
            <a:chOff x="10499558" y="5173400"/>
            <a:chExt cx="1692442" cy="1698070"/>
          </a:xfrm>
        </p:grpSpPr>
        <p:sp>
          <p:nvSpPr>
            <p:cNvPr id="20" name="正方形/長方形 19"/>
            <p:cNvSpPr/>
            <p:nvPr/>
          </p:nvSpPr>
          <p:spPr>
            <a:xfrm>
              <a:off x="11621817"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0499558" y="6309996"/>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11630526" y="5173400"/>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1061032" y="5734874"/>
              <a:ext cx="561474" cy="5614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8"/>
          <p:cNvGrpSpPr/>
          <p:nvPr/>
        </p:nvGrpSpPr>
        <p:grpSpPr>
          <a:xfrm>
            <a:off x="200527" y="161727"/>
            <a:ext cx="11790947" cy="646331"/>
            <a:chOff x="200527" y="161727"/>
            <a:chExt cx="11790947" cy="646331"/>
          </a:xfrm>
        </p:grpSpPr>
        <p:cxnSp>
          <p:nvCxnSpPr>
            <p:cNvPr id="15" name="直線コネクタ 14"/>
            <p:cNvCxnSpPr/>
            <p:nvPr/>
          </p:nvCxnSpPr>
          <p:spPr>
            <a:xfrm>
              <a:off x="200527" y="721895"/>
              <a:ext cx="11790947"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00527" y="161727"/>
              <a:ext cx="6112042" cy="646331"/>
            </a:xfrm>
            <a:prstGeom prst="rect">
              <a:avLst/>
            </a:prstGeom>
            <a:noFill/>
          </p:spPr>
          <p:txBody>
            <a:bodyPr wrap="square" rtlCol="0" anchor="ctr">
              <a:spAutoFit/>
            </a:bodyPr>
            <a:lstStyle/>
            <a:p>
              <a:r>
                <a:rPr lang="en-US" altLang="ja-JP" sz="3600" dirty="0">
                  <a:latin typeface="メイリオ" panose="020B0604030504040204" pitchFamily="50" charset="-128"/>
                  <a:ea typeface="メイリオ" panose="020B0604030504040204" pitchFamily="50" charset="-128"/>
                </a:rPr>
                <a:t>6</a:t>
              </a:r>
              <a:r>
                <a:rPr kumimoji="1" lang="en-US"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討論部門スケジュール</a:t>
              </a:r>
              <a:endParaRPr kumimoji="1" lang="ja-JP" altLang="en-US" sz="3600" dirty="0">
                <a:latin typeface="メイリオ" panose="020B0604030504040204" pitchFamily="50" charset="-128"/>
                <a:ea typeface="メイリオ" panose="020B0604030504040204" pitchFamily="50" charset="-128"/>
              </a:endParaRPr>
            </a:p>
          </p:txBody>
        </p:sp>
      </p:grpSp>
      <p:sp>
        <p:nvSpPr>
          <p:cNvPr id="14" name="角丸四角形 13"/>
          <p:cNvSpPr/>
          <p:nvPr/>
        </p:nvSpPr>
        <p:spPr>
          <a:xfrm>
            <a:off x="200527" y="946484"/>
            <a:ext cx="11790947" cy="1026696"/>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spcAft>
                <a:spcPts val="1200"/>
              </a:spcAft>
            </a:pPr>
            <a:r>
              <a:rPr lang="ja-JP" altLang="en-US" sz="3400" b="1" dirty="0">
                <a:solidFill>
                  <a:schemeClr val="tx1"/>
                </a:solidFill>
                <a:latin typeface="メイリオ" panose="020B0604030504040204" pitchFamily="50" charset="-128"/>
                <a:ea typeface="メイリオ" panose="020B0604030504040204" pitchFamily="50" charset="-128"/>
              </a:rPr>
              <a:t>４</a:t>
            </a:r>
            <a:r>
              <a:rPr lang="en-US" altLang="ja-JP" sz="3400" b="1" dirty="0">
                <a:solidFill>
                  <a:schemeClr val="tx1"/>
                </a:solidFill>
                <a:latin typeface="メイリオ" panose="020B0604030504040204" pitchFamily="50" charset="-128"/>
                <a:ea typeface="メイリオ" panose="020B0604030504040204" pitchFamily="50" charset="-128"/>
              </a:rPr>
              <a:t>/24</a:t>
            </a:r>
            <a:r>
              <a:rPr lang="ja-JP" altLang="en-US" sz="3400" b="1" dirty="0">
                <a:solidFill>
                  <a:schemeClr val="tx1"/>
                </a:solidFill>
                <a:latin typeface="メイリオ" panose="020B0604030504040204" pitchFamily="50" charset="-128"/>
                <a:ea typeface="メイリオ" panose="020B0604030504040204" pitchFamily="50" charset="-128"/>
              </a:rPr>
              <a:t>～</a:t>
            </a:r>
            <a:r>
              <a:rPr lang="en-US" altLang="ja-JP" sz="3400" b="1" dirty="0">
                <a:solidFill>
                  <a:schemeClr val="tx1"/>
                </a:solidFill>
                <a:latin typeface="メイリオ" panose="020B0604030504040204" pitchFamily="50" charset="-128"/>
                <a:ea typeface="メイリオ" panose="020B0604030504040204" pitchFamily="50" charset="-128"/>
              </a:rPr>
              <a:t>6/16</a:t>
            </a:r>
            <a:r>
              <a:rPr lang="ja-JP" altLang="en-US" sz="3400" b="1" dirty="0">
                <a:solidFill>
                  <a:schemeClr val="tx1"/>
                </a:solidFill>
                <a:latin typeface="メイリオ" panose="020B0604030504040204" pitchFamily="50" charset="-128"/>
                <a:ea typeface="メイリオ" panose="020B0604030504040204" pitchFamily="50" charset="-128"/>
              </a:rPr>
              <a:t>　参加申し込み・テーマ趣意文提出期間</a:t>
            </a:r>
            <a:endParaRPr lang="en-US" altLang="ja-JP" sz="3400" b="1" dirty="0">
              <a:solidFill>
                <a:schemeClr val="tx1"/>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200525" y="2111606"/>
            <a:ext cx="11790947" cy="195438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インナー大会</a:t>
            </a:r>
            <a:r>
              <a:rPr kumimoji="1" lang="en-US" altLang="ja-JP" dirty="0">
                <a:latin typeface="メイリオ" panose="020B0604030504040204" pitchFamily="50" charset="-128"/>
                <a:ea typeface="メイリオ" panose="020B0604030504040204" pitchFamily="50" charset="-128"/>
              </a:rPr>
              <a:t>HP</a:t>
            </a:r>
            <a:r>
              <a:rPr kumimoji="1" lang="ja-JP" altLang="en-US" dirty="0">
                <a:latin typeface="メイリオ" panose="020B0604030504040204" pitchFamily="50" charset="-128"/>
                <a:ea typeface="メイリオ" panose="020B0604030504040204" pitchFamily="50" charset="-128"/>
              </a:rPr>
              <a:t>から「テーマ趣意文」をダウンロードしていただき、必要事項をご記入後、インナー</a:t>
            </a:r>
            <a:r>
              <a:rPr lang="ja-JP" altLang="en-US" dirty="0">
                <a:latin typeface="メイリオ" panose="020B0604030504040204" pitchFamily="50" charset="-128"/>
                <a:ea typeface="メイリオ" panose="020B0604030504040204" pitchFamily="50" charset="-128"/>
              </a:rPr>
              <a:t>大会</a:t>
            </a:r>
            <a:r>
              <a:rPr kumimoji="1" lang="ja-JP" altLang="en-US" dirty="0">
                <a:latin typeface="メイリオ" panose="020B0604030504040204" pitchFamily="50" charset="-128"/>
                <a:ea typeface="メイリオ" panose="020B0604030504040204" pitchFamily="50" charset="-128"/>
              </a:rPr>
              <a:t>討論部門へ提出してください。</a:t>
            </a:r>
            <a:r>
              <a:rPr lang="ja-JP" altLang="en-US" b="1" dirty="0">
                <a:solidFill>
                  <a:srgbClr val="C00000"/>
                </a:solidFill>
                <a:latin typeface="メイリオ" panose="020B0604030504040204" pitchFamily="50" charset="-128"/>
                <a:ea typeface="メイリオ" panose="020B0604030504040204" pitchFamily="50" charset="-128"/>
              </a:rPr>
              <a:t>ファイル名を、部門番号</a:t>
            </a:r>
            <a:r>
              <a:rPr lang="en-US" altLang="ja-JP" b="1" dirty="0">
                <a:solidFill>
                  <a:srgbClr val="C00000"/>
                </a:solidFill>
                <a:latin typeface="メイリオ" panose="020B0604030504040204" pitchFamily="50" charset="-128"/>
                <a:ea typeface="メイリオ" panose="020B0604030504040204" pitchFamily="50" charset="-128"/>
              </a:rPr>
              <a:t>_</a:t>
            </a:r>
            <a:r>
              <a:rPr lang="ja-JP" altLang="en-US" b="1" dirty="0">
                <a:solidFill>
                  <a:srgbClr val="C00000"/>
                </a:solidFill>
                <a:latin typeface="メイリオ" panose="020B0604030504040204" pitchFamily="50" charset="-128"/>
                <a:ea typeface="メイリオ" panose="020B0604030504040204" pitchFamily="50" charset="-128"/>
              </a:rPr>
              <a:t>大学名</a:t>
            </a:r>
            <a:r>
              <a:rPr lang="en-US" altLang="ja-JP" b="1" dirty="0">
                <a:solidFill>
                  <a:srgbClr val="C00000"/>
                </a:solidFill>
                <a:latin typeface="メイリオ" panose="020B0604030504040204" pitchFamily="50" charset="-128"/>
                <a:ea typeface="メイリオ" panose="020B0604030504040204" pitchFamily="50" charset="-128"/>
              </a:rPr>
              <a:t>_</a:t>
            </a:r>
            <a:r>
              <a:rPr lang="ja-JP" altLang="en-US" b="1" dirty="0">
                <a:solidFill>
                  <a:srgbClr val="C00000"/>
                </a:solidFill>
                <a:latin typeface="メイリオ" panose="020B0604030504040204" pitchFamily="50" charset="-128"/>
                <a:ea typeface="メイリオ" panose="020B0604030504040204" pitchFamily="50" charset="-128"/>
              </a:rPr>
              <a:t>学部名</a:t>
            </a:r>
            <a:r>
              <a:rPr lang="en-US" altLang="ja-JP" b="1" dirty="0">
                <a:solidFill>
                  <a:srgbClr val="C00000"/>
                </a:solidFill>
                <a:latin typeface="メイリオ" panose="020B0604030504040204" pitchFamily="50" charset="-128"/>
                <a:ea typeface="メイリオ" panose="020B0604030504040204" pitchFamily="50" charset="-128"/>
              </a:rPr>
              <a:t>_</a:t>
            </a:r>
            <a:r>
              <a:rPr lang="ja-JP" altLang="en-US" b="1" dirty="0">
                <a:solidFill>
                  <a:srgbClr val="C00000"/>
                </a:solidFill>
                <a:latin typeface="メイリオ" panose="020B0604030504040204" pitchFamily="50" charset="-128"/>
                <a:ea typeface="メイリオ" panose="020B0604030504040204" pitchFamily="50" charset="-128"/>
              </a:rPr>
              <a:t>ゼミ名</a:t>
            </a:r>
            <a:r>
              <a:rPr lang="en-US" altLang="ja-JP" b="1" dirty="0">
                <a:solidFill>
                  <a:srgbClr val="C00000"/>
                </a:solidFill>
                <a:latin typeface="メイリオ" panose="020B0604030504040204" pitchFamily="50" charset="-128"/>
                <a:ea typeface="メイリオ" panose="020B0604030504040204" pitchFamily="50" charset="-128"/>
              </a:rPr>
              <a:t>_</a:t>
            </a:r>
            <a:r>
              <a:rPr lang="ja-JP" altLang="en-US" b="1" dirty="0">
                <a:solidFill>
                  <a:srgbClr val="C00000"/>
                </a:solidFill>
                <a:latin typeface="メイリオ" panose="020B0604030504040204" pitchFamily="50" charset="-128"/>
                <a:ea typeface="メイリオ" panose="020B0604030504040204" pitchFamily="50" charset="-128"/>
              </a:rPr>
              <a:t>パート名</a:t>
            </a:r>
            <a:r>
              <a:rPr lang="en-US" altLang="ja-JP" b="1" dirty="0">
                <a:solidFill>
                  <a:srgbClr val="C00000"/>
                </a:solidFill>
                <a:latin typeface="メイリオ" panose="020B0604030504040204" pitchFamily="50" charset="-128"/>
                <a:ea typeface="メイリオ" panose="020B0604030504040204" pitchFamily="50" charset="-128"/>
              </a:rPr>
              <a:t> </a:t>
            </a:r>
            <a:r>
              <a:rPr lang="ja-JP" altLang="en-US" b="1" dirty="0">
                <a:solidFill>
                  <a:srgbClr val="C00000"/>
                </a:solidFill>
                <a:latin typeface="メイリオ" panose="020B0604030504040204" pitchFamily="50" charset="-128"/>
                <a:ea typeface="メイリオ" panose="020B0604030504040204" pitchFamily="50" charset="-128"/>
              </a:rPr>
              <a:t>に変更してください。</a:t>
            </a:r>
            <a:endParaRPr kumimoji="1" lang="en-US" altLang="ja-JP" b="1" dirty="0">
              <a:solidFill>
                <a:srgbClr val="C00000"/>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「テーマ趣意文」は討論相手を見つけるための重要な書類です。</a:t>
            </a:r>
            <a:r>
              <a:rPr lang="ja-JP" altLang="en-US" b="1" dirty="0">
                <a:solidFill>
                  <a:srgbClr val="C00000"/>
                </a:solidFill>
                <a:latin typeface="メイリオ" panose="020B0604030504040204" pitchFamily="50" charset="-128"/>
                <a:ea typeface="メイリオ" panose="020B0604030504040204" pitchFamily="50" charset="-128"/>
              </a:rPr>
              <a:t>「テーマ趣意文について」をよくお読みの上、討論したいテーマについて詳しくご記入ください。</a:t>
            </a:r>
            <a:r>
              <a:rPr lang="en-US" altLang="ja-JP" dirty="0">
                <a:latin typeface="メイリオ" panose="020B0604030504040204" pitchFamily="50" charset="-128"/>
                <a:ea typeface="メイリオ" panose="020B0604030504040204" pitchFamily="50" charset="-128"/>
              </a:rPr>
              <a:t>6/21</a:t>
            </a:r>
            <a:r>
              <a:rPr lang="ja-JP" altLang="en-US" dirty="0">
                <a:latin typeface="メイリオ" panose="020B0604030504040204" pitchFamily="50" charset="-128"/>
                <a:ea typeface="メイリオ" panose="020B0604030504040204" pitchFamily="50" charset="-128"/>
              </a:rPr>
              <a:t>に「テーマ趣意文一覧」と「部門別一覧」をインナー大会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へ掲載いたします。併せてご確認ください。</a:t>
            </a:r>
            <a:endParaRPr lang="en-US" altLang="ja-JP" dirty="0">
              <a:latin typeface="メイリオ" panose="020B0604030504040204" pitchFamily="50" charset="-128"/>
              <a:ea typeface="メイリオ" panose="020B0604030504040204" pitchFamily="50" charset="-128"/>
            </a:endParaRPr>
          </a:p>
          <a:p>
            <a:pPr algn="ctr">
              <a:spcBef>
                <a:spcPts val="1200"/>
              </a:spcBef>
              <a:spcAft>
                <a:spcPts val="1200"/>
              </a:spcAft>
            </a:pPr>
            <a:r>
              <a:rPr lang="en-US" altLang="ja-JP" sz="2100" b="1" dirty="0">
                <a:solidFill>
                  <a:srgbClr val="C00000"/>
                </a:solidFill>
                <a:latin typeface="メイリオ" panose="020B0604030504040204" pitchFamily="50" charset="-128"/>
                <a:ea typeface="メイリオ" panose="020B0604030504040204" pitchFamily="50" charset="-128"/>
              </a:rPr>
              <a:t>※6/16</a:t>
            </a:r>
            <a:r>
              <a:rPr lang="ja-JP" altLang="en-US" sz="2100" b="1" dirty="0">
                <a:solidFill>
                  <a:srgbClr val="C00000"/>
                </a:solidFill>
                <a:latin typeface="メイリオ" panose="020B0604030504040204" pitchFamily="50" charset="-128"/>
                <a:ea typeface="メイリオ" panose="020B0604030504040204" pitchFamily="50" charset="-128"/>
              </a:rPr>
              <a:t>までに「テーマ趣意文」を提出していないパートは参加辞退扱いにさせていただきます。</a:t>
            </a:r>
            <a:endParaRPr lang="en-US" altLang="ja-JP" sz="2100" b="1" dirty="0">
              <a:solidFill>
                <a:srgbClr val="C0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00525" y="4204413"/>
            <a:ext cx="11790947" cy="1031051"/>
          </a:xfrm>
          <a:prstGeom prst="rect">
            <a:avLst/>
          </a:prstGeom>
          <a:noFill/>
        </p:spPr>
        <p:txBody>
          <a:bodyPr wrap="square" rtlCol="0">
            <a:spAutoFit/>
          </a:bodyPr>
          <a:lstStyle/>
          <a:p>
            <a:pPr>
              <a:spcAft>
                <a:spcPts val="600"/>
              </a:spcAft>
            </a:pPr>
            <a:r>
              <a:rPr kumimoji="1" lang="ja-JP" altLang="en-US" sz="2000" b="1" dirty="0">
                <a:latin typeface="メイリオ" panose="020B0604030504040204" pitchFamily="50" charset="-128"/>
                <a:ea typeface="メイリオ" panose="020B0604030504040204" pitchFamily="50" charset="-128"/>
              </a:rPr>
              <a:t>参加申し込み方法</a:t>
            </a:r>
            <a:endParaRPr kumimoji="1" lang="en-US" altLang="ja-JP" sz="2000" b="1"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インナー大会</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から参加フォームに必要事項をご記入し、「テーマ趣意文」を添付の上、送信してください。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詳細は</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7-1. </a:t>
            </a:r>
            <a:r>
              <a:rPr lang="ja-JP" altLang="en-US" b="1" dirty="0">
                <a:latin typeface="メイリオ" panose="020B0604030504040204" pitchFamily="50" charset="-128"/>
                <a:ea typeface="メイリオ" panose="020B0604030504040204" pitchFamily="50" charset="-128"/>
              </a:rPr>
              <a:t>申し込み方法について」</a:t>
            </a:r>
            <a:r>
              <a:rPr lang="ja-JP" altLang="en-US" dirty="0">
                <a:latin typeface="メイリオ" panose="020B0604030504040204" pitchFamily="50" charset="-128"/>
                <a:ea typeface="メイリオ" panose="020B0604030504040204" pitchFamily="50" charset="-128"/>
              </a:rPr>
              <a:t>をご覧ください。</a:t>
            </a:r>
            <a:endParaRPr lang="en-US" altLang="ja-JP" dirty="0">
              <a:latin typeface="メイリオ" panose="020B0604030504040204" pitchFamily="50" charset="-128"/>
              <a:ea typeface="メイリオ" panose="020B0604030504040204" pitchFamily="50" charset="-128"/>
            </a:endParaRPr>
          </a:p>
        </p:txBody>
      </p:sp>
      <p:sp>
        <p:nvSpPr>
          <p:cNvPr id="18" name="スライド番号プレースホルダー 1"/>
          <p:cNvSpPr txBox="1">
            <a:spLocks/>
          </p:cNvSpPr>
          <p:nvPr/>
        </p:nvSpPr>
        <p:spPr>
          <a:xfrm>
            <a:off x="9440091" y="6492697"/>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D6FEE65-3D3D-4D8F-9383-F05307EDD582}" type="slidenum">
              <a:rPr lang="ja-JP" altLang="en-US" b="1" smtClean="0">
                <a:solidFill>
                  <a:schemeClr val="tx1">
                    <a:lumMod val="65000"/>
                    <a:lumOff val="35000"/>
                  </a:schemeClr>
                </a:solidFill>
                <a:latin typeface="メイリオ" panose="020B0604030504040204" pitchFamily="50" charset="-128"/>
                <a:ea typeface="メイリオ" panose="020B0604030504040204" pitchFamily="50" charset="-128"/>
              </a:rPr>
              <a:pPr/>
              <a:t>9</a:t>
            </a:fld>
            <a:endParaRPr lang="ja-JP" altLang="en-US" b="1"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74564439"/>
      </p:ext>
    </p:extLst>
  </p:cSld>
  <p:clrMapOvr>
    <a:masterClrMapping/>
  </p:clrMapOvr>
</p:sld>
</file>

<file path=ppt/theme/theme1.xml><?xml version="1.0" encoding="utf-8"?>
<a:theme xmlns:a="http://schemas.openxmlformats.org/drawingml/2006/main" name="Office テーマ">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20090</TotalTime>
  <Words>6296</Words>
  <Application>Microsoft Office PowerPoint</Application>
  <PresentationFormat>ワイド画面</PresentationFormat>
  <Paragraphs>444</Paragraphs>
  <Slides>34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34</vt:i4>
      </vt:variant>
    </vt:vector>
  </HeadingPairs>
  <TitlesOfParts>
    <vt:vector size="43" baseType="lpstr">
      <vt:lpstr>Meiryo UI</vt:lpstr>
      <vt:lpstr>メイリオ</vt:lpstr>
      <vt:lpstr>游ゴシック</vt:lpstr>
      <vt:lpstr>游明朝</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Bunkyo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永井 愛実</dc:creator>
  <cp:lastModifiedBy>侑太郎 坂本</cp:lastModifiedBy>
  <cp:revision>307</cp:revision>
  <cp:lastPrinted>2020-03-15T22:39:56Z</cp:lastPrinted>
  <dcterms:created xsi:type="dcterms:W3CDTF">2020-03-06T11:36:00Z</dcterms:created>
  <dcterms:modified xsi:type="dcterms:W3CDTF">2023-04-24T10:28:07Z</dcterms:modified>
</cp:coreProperties>
</file>