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307" r:id="rId2"/>
    <p:sldId id="270" r:id="rId3"/>
    <p:sldId id="284" r:id="rId4"/>
    <p:sldId id="295" r:id="rId5"/>
    <p:sldId id="282" r:id="rId6"/>
    <p:sldId id="283" r:id="rId7"/>
    <p:sldId id="297" r:id="rId8"/>
    <p:sldId id="306" r:id="rId9"/>
  </p:sldIdLst>
  <p:sldSz cx="12192000" cy="6858000"/>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148"/>
    <a:srgbClr val="248843"/>
    <a:srgbClr val="1B951E"/>
    <a:srgbClr val="1A8E1D"/>
    <a:srgbClr val="1D9F20"/>
    <a:srgbClr val="20AC23"/>
    <a:srgbClr val="25C529"/>
    <a:srgbClr val="1F8D1F"/>
    <a:srgbClr val="289449"/>
    <a:srgbClr val="248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40C047B-C80F-4294-87D7-1C9B03106058}" type="datetimeFigureOut">
              <a:rPr kumimoji="1" lang="ja-JP" altLang="en-US" smtClean="0"/>
              <a:t>2023/5/11</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54CD774F-8978-44CF-A346-DE7A44798676}" type="slidenum">
              <a:rPr kumimoji="1" lang="ja-JP" altLang="en-US" smtClean="0"/>
              <a:t>‹#›</a:t>
            </a:fld>
            <a:endParaRPr kumimoji="1" lang="ja-JP" altLang="en-US" dirty="0"/>
          </a:p>
        </p:txBody>
      </p:sp>
    </p:spTree>
    <p:extLst>
      <p:ext uri="{BB962C8B-B14F-4D97-AF65-F5344CB8AC3E}">
        <p14:creationId xmlns:p14="http://schemas.microsoft.com/office/powerpoint/2010/main" val="2073090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92852B-845D-4D97-8207-775C781D78C4}" type="datetime1">
              <a:rPr kumimoji="1" lang="ja-JP" altLang="en-US" smtClean="0"/>
              <a:t>2023/5/11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82319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94D05E-7FA5-4ADD-8E8A-D1F0C65AC13E}" type="datetime1">
              <a:rPr kumimoji="1" lang="ja-JP" altLang="en-US" smtClean="0"/>
              <a:t>2023/5/11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7304882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90ED1-0861-4C25-A564-9368C94A1205}" type="datetime1">
              <a:rPr kumimoji="1" lang="ja-JP" altLang="en-US" smtClean="0"/>
              <a:t>2023/5/11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98326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A73A4B-16F8-4F3D-8282-25187D357076}" type="datetime1">
              <a:rPr kumimoji="1" lang="ja-JP" altLang="en-US" smtClean="0"/>
              <a:t>2023/5/11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46983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EF3CC2-8343-480F-B011-6BB48F797FC3}" type="datetime1">
              <a:rPr kumimoji="1" lang="ja-JP" altLang="en-US" smtClean="0"/>
              <a:t>2023/5/11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6566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A16559-79A9-4ABA-9FA6-C117D548DEC9}" type="datetime1">
              <a:rPr kumimoji="1" lang="ja-JP" altLang="en-US" smtClean="0"/>
              <a:t>2023/5/11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4429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CBD94B1-7FE9-47B9-924B-B5835C83EA4E}" type="datetime1">
              <a:rPr kumimoji="1" lang="ja-JP" altLang="en-US" smtClean="0"/>
              <a:t>2023/5/11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47162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E42CF3-71B8-4252-BCF4-12DB2F03D016}" type="datetime1">
              <a:rPr kumimoji="1" lang="ja-JP" altLang="en-US" smtClean="0"/>
              <a:t>2023/5/11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39592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2DB2F-5F85-4CBB-A75B-20B25C249CE9}" type="datetime1">
              <a:rPr kumimoji="1" lang="ja-JP" altLang="en-US" smtClean="0"/>
              <a:t>2023/5/11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54911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94D05E-7FA5-4ADD-8E8A-D1F0C65AC13E}" type="datetime1">
              <a:rPr kumimoji="1" lang="ja-JP" altLang="en-US" smtClean="0"/>
              <a:t>2023/5/11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7009746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6793FC-BDBC-4670-A909-2786A8751C55}" type="datetime1">
              <a:rPr kumimoji="1" lang="ja-JP" altLang="en-US" smtClean="0"/>
              <a:t>2023/5/11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18037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4D05E-7FA5-4ADD-8E8A-D1F0C65AC13E}" type="datetime1">
              <a:rPr kumimoji="1" lang="ja-JP" altLang="en-US" smtClean="0"/>
              <a:t>2023/5/11</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3709909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7E53E9-E7A8-EC56-2B87-F1C36C9DA4F7}"/>
              </a:ext>
            </a:extLst>
          </p:cNvPr>
          <p:cNvSpPr txBox="1"/>
          <p:nvPr/>
        </p:nvSpPr>
        <p:spPr>
          <a:xfrm>
            <a:off x="854927" y="2598003"/>
            <a:ext cx="10482146" cy="830997"/>
          </a:xfrm>
          <a:prstGeom prst="rect">
            <a:avLst/>
          </a:prstGeom>
          <a:noFill/>
        </p:spPr>
        <p:txBody>
          <a:bodyPr wrap="square" rtlCol="0">
            <a:spAutoFit/>
          </a:bodyPr>
          <a:lstStyle/>
          <a:p>
            <a:pPr algn="ctr"/>
            <a:r>
              <a:rPr kumimoji="1" lang="ja-JP" altLang="en-US" sz="4800" b="1">
                <a:latin typeface="Meiryo" panose="020B0604030504040204" pitchFamily="34" charset="-128"/>
                <a:ea typeface="Meiryo" panose="020B0604030504040204" pitchFamily="34" charset="-128"/>
              </a:rPr>
              <a:t>討論部門　振込方法について</a:t>
            </a:r>
          </a:p>
        </p:txBody>
      </p:sp>
    </p:spTree>
    <p:extLst>
      <p:ext uri="{BB962C8B-B14F-4D97-AF65-F5344CB8AC3E}">
        <p14:creationId xmlns:p14="http://schemas.microsoft.com/office/powerpoint/2010/main" val="291671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lIns="91440" tIns="45720" rIns="91440" bIns="45720" rtlCol="0" anchor="ctr">
              <a:spAutoFit/>
            </a:bodyPr>
            <a:lstStyle/>
            <a:p>
              <a:r>
                <a:rPr kumimoji="1" lang="en-US" altLang="ja-JP" sz="3600" dirty="0">
                  <a:latin typeface="メイリオ"/>
                  <a:ea typeface="メイリオ"/>
                </a:rPr>
                <a:t>1. </a:t>
              </a:r>
              <a:r>
                <a:rPr lang="ja-JP" altLang="en-US" sz="3600">
                  <a:latin typeface="メイリオ"/>
                  <a:ea typeface="メイリオ"/>
                </a:rPr>
                <a:t>討論部門スケジュール</a:t>
              </a:r>
              <a:endParaRPr kumimoji="1" lang="ja-JP" altLang="en-US" sz="3600" dirty="0">
                <a:latin typeface="メイリオ"/>
                <a:ea typeface="メイリオ"/>
              </a:endParaRPr>
            </a:p>
          </p:txBody>
        </p:sp>
      </p:grpSp>
      <p:sp>
        <p:nvSpPr>
          <p:cNvPr id="14" name="角丸四角形 13"/>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altLang="ja-JP" sz="3200" b="1" dirty="0">
                <a:solidFill>
                  <a:schemeClr val="tx1"/>
                </a:solidFill>
                <a:latin typeface="メイリオ" panose="020B0604030504040204" pitchFamily="50" charset="-128"/>
                <a:ea typeface="メイリオ" panose="020B0604030504040204" pitchFamily="50" charset="-128"/>
              </a:rPr>
              <a:t>10/10</a:t>
            </a:r>
            <a:r>
              <a:rPr lang="ja-JP" altLang="en-US" sz="3200" b="1" dirty="0">
                <a:solidFill>
                  <a:schemeClr val="tx1"/>
                </a:solidFill>
                <a:latin typeface="メイリオ" panose="020B0604030504040204" pitchFamily="50" charset="-128"/>
                <a:ea typeface="メイリオ" panose="020B0604030504040204" pitchFamily="50" charset="-128"/>
              </a:rPr>
              <a:t>～</a:t>
            </a:r>
            <a:r>
              <a:rPr lang="en-US" altLang="ja-JP" sz="3200" b="1" dirty="0">
                <a:solidFill>
                  <a:schemeClr val="tx1"/>
                </a:solidFill>
                <a:latin typeface="メイリオ" panose="020B0604030504040204" pitchFamily="50" charset="-128"/>
                <a:ea typeface="メイリオ" panose="020B0604030504040204" pitchFamily="50" charset="-128"/>
              </a:rPr>
              <a:t>10/21</a:t>
            </a:r>
            <a:r>
              <a:rPr lang="ja-JP" altLang="en-US" sz="3200" b="1" dirty="0">
                <a:solidFill>
                  <a:schemeClr val="tx1"/>
                </a:solidFill>
                <a:latin typeface="メイリオ" panose="020B0604030504040204" pitchFamily="50" charset="-128"/>
                <a:ea typeface="メイリオ" panose="020B0604030504040204" pitchFamily="50" charset="-128"/>
              </a:rPr>
              <a:t>  参加費、準加盟校費振り込み期間</a:t>
            </a:r>
            <a:endParaRPr lang="en-US" altLang="ja-JP" sz="3200" b="1"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0522" y="2111606"/>
            <a:ext cx="11790947" cy="2492990"/>
          </a:xfrm>
          <a:prstGeom prst="rect">
            <a:avLst/>
          </a:prstGeom>
          <a:noFill/>
        </p:spPr>
        <p:txBody>
          <a:bodyPr wrap="square"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参加費、準加盟校費のお支払いをお願いいたします。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参加費</a:t>
            </a:r>
            <a:endParaRPr lang="en-US" altLang="ja-JP" dirty="0">
              <a:latin typeface="メイリオ" panose="020B0604030504040204" pitchFamily="50" charset="-128"/>
              <a:ea typeface="メイリオ" panose="020B0604030504040204" pitchFamily="50" charset="-128"/>
            </a:endParaRPr>
          </a:p>
          <a:p>
            <a:pPr>
              <a:spcBef>
                <a:spcPts val="600"/>
              </a:spcBef>
              <a:spcAft>
                <a:spcPts val="600"/>
              </a:spcAft>
            </a:pPr>
            <a:r>
              <a:rPr lang="ja-JP" altLang="en-US" dirty="0">
                <a:latin typeface="メイリオ" panose="020B0604030504040204" pitchFamily="50" charset="-128"/>
                <a:ea typeface="メイリオ" panose="020B0604030504040204" pitchFamily="50" charset="-128"/>
              </a:rPr>
              <a:t>　・参加費：</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人当たり </a:t>
            </a:r>
            <a:r>
              <a:rPr lang="en-US" altLang="ja-JP" dirty="0">
                <a:latin typeface="メイリオ" panose="020B0604030504040204" pitchFamily="50" charset="-128"/>
                <a:ea typeface="メイリオ" panose="020B0604030504040204" pitchFamily="50" charset="-128"/>
              </a:rPr>
              <a:t>2,500</a:t>
            </a:r>
            <a:r>
              <a:rPr lang="ja-JP" altLang="en-US" dirty="0">
                <a:latin typeface="メイリオ" panose="020B0604030504040204" pitchFamily="50" charset="-128"/>
                <a:ea typeface="メイリオ" panose="020B0604030504040204" pitchFamily="50" charset="-128"/>
              </a:rPr>
              <a:t>円</a:t>
            </a:r>
            <a:r>
              <a:rPr lang="en-US" altLang="ja-JP" dirty="0">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尚、加盟校は</a:t>
            </a:r>
            <a:r>
              <a:rPr lang="en-US" altLang="ja-JP" b="1" dirty="0">
                <a:solidFill>
                  <a:srgbClr val="C00000"/>
                </a:solidFill>
                <a:latin typeface="メイリオ" panose="020B0604030504040204" pitchFamily="50" charset="-128"/>
                <a:ea typeface="メイリオ" panose="020B0604030504040204" pitchFamily="50" charset="-128"/>
              </a:rPr>
              <a:t>1500</a:t>
            </a:r>
            <a:r>
              <a:rPr lang="ja-JP" altLang="en-US" b="1" dirty="0">
                <a:solidFill>
                  <a:srgbClr val="C00000"/>
                </a:solidFill>
                <a:latin typeface="メイリオ" panose="020B0604030504040204" pitchFamily="50" charset="-128"/>
                <a:ea typeface="メイリオ" panose="020B0604030504040204" pitchFamily="50" charset="-128"/>
              </a:rPr>
              <a:t>円、準加盟校は</a:t>
            </a:r>
            <a:r>
              <a:rPr lang="en-US" altLang="ja-JP" b="1" dirty="0">
                <a:solidFill>
                  <a:srgbClr val="C00000"/>
                </a:solidFill>
                <a:latin typeface="メイリオ" panose="020B0604030504040204" pitchFamily="50" charset="-128"/>
                <a:ea typeface="メイリオ" panose="020B0604030504040204" pitchFamily="50" charset="-128"/>
              </a:rPr>
              <a:t>2000</a:t>
            </a:r>
            <a:r>
              <a:rPr lang="ja-JP" altLang="en-US" b="1" dirty="0">
                <a:solidFill>
                  <a:srgbClr val="C00000"/>
                </a:solidFill>
                <a:latin typeface="メイリオ" panose="020B0604030504040204" pitchFamily="50" charset="-128"/>
                <a:ea typeface="メイリオ" panose="020B0604030504040204" pitchFamily="50" charset="-128"/>
              </a:rPr>
              <a:t>円とする。</a:t>
            </a:r>
            <a:r>
              <a:rPr lang="en-US" altLang="ja-JP" dirty="0">
                <a:latin typeface="メイリオ" panose="020B0604030504040204" pitchFamily="50" charset="-128"/>
                <a:ea typeface="メイリオ" panose="020B0604030504040204" pitchFamily="50" charset="-128"/>
              </a:rPr>
              <a:t>)</a:t>
            </a:r>
          </a:p>
          <a:p>
            <a:pPr>
              <a:spcAft>
                <a:spcPts val="600"/>
              </a:spcAft>
            </a:pPr>
            <a:r>
              <a:rPr lang="ja-JP" altLang="en-US" b="1" dirty="0">
                <a:latin typeface="メイリオ" panose="020B0604030504040204" pitchFamily="50" charset="-128"/>
                <a:ea typeface="メイリオ" panose="020B0604030504040204" pitchFamily="50" charset="-128"/>
              </a:rPr>
              <a:t>　参加費は</a:t>
            </a:r>
            <a:r>
              <a:rPr lang="ja-JP" altLang="en-US" b="1" dirty="0">
                <a:solidFill>
                  <a:srgbClr val="C00000"/>
                </a:solidFill>
                <a:latin typeface="メイリオ" panose="020B0604030504040204" pitchFamily="50" charset="-128"/>
                <a:ea typeface="メイリオ" panose="020B0604030504040204" pitchFamily="50" charset="-128"/>
              </a:rPr>
              <a:t>パート単位</a:t>
            </a:r>
            <a:r>
              <a:rPr lang="ja-JP" altLang="en-US" b="1" dirty="0">
                <a:latin typeface="メイリオ" panose="020B0604030504040204" pitchFamily="50" charset="-128"/>
                <a:ea typeface="メイリオ" panose="020B0604030504040204" pitchFamily="50" charset="-128"/>
              </a:rPr>
              <a:t>でとりまとめ、</a:t>
            </a:r>
            <a:r>
              <a:rPr lang="ja-JP" altLang="en-US" b="1" dirty="0">
                <a:solidFill>
                  <a:srgbClr val="C00000"/>
                </a:solidFill>
                <a:latin typeface="メイリオ" panose="020B0604030504040204" pitchFamily="50" charset="-128"/>
                <a:ea typeface="メイリオ" panose="020B0604030504040204" pitchFamily="50" charset="-128"/>
              </a:rPr>
              <a:t>パートの代表者の方が一括で</a:t>
            </a:r>
            <a:r>
              <a:rPr lang="ja-JP" altLang="en-US" b="1" dirty="0">
                <a:latin typeface="メイリオ" panose="020B0604030504040204" pitchFamily="50" charset="-128"/>
                <a:ea typeface="メイリオ" panose="020B0604030504040204" pitchFamily="50" charset="-128"/>
              </a:rPr>
              <a:t>お振込みください。</a:t>
            </a:r>
            <a:endParaRPr lang="en-US" altLang="ja-JP" b="1"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加盟校費・準加盟校費</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・加盟校費　：</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団体につき </a:t>
            </a:r>
            <a:r>
              <a:rPr lang="en-US" altLang="ja-JP" dirty="0">
                <a:latin typeface="メイリオ" panose="020B0604030504040204" pitchFamily="50" charset="-128"/>
                <a:ea typeface="メイリオ" panose="020B0604030504040204" pitchFamily="50" charset="-128"/>
              </a:rPr>
              <a:t>7,000</a:t>
            </a:r>
            <a:r>
              <a:rPr lang="ja-JP" altLang="en-US" dirty="0">
                <a:latin typeface="メイリオ" panose="020B0604030504040204" pitchFamily="50" charset="-128"/>
                <a:ea typeface="メイリオ" panose="020B0604030504040204" pitchFamily="50" charset="-128"/>
              </a:rPr>
              <a:t>円（大学、ゼミナール連合等）</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・準加盟校費：</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ゼミにつき </a:t>
            </a:r>
            <a:r>
              <a:rPr lang="en-US" altLang="ja-JP" dirty="0">
                <a:latin typeface="メイリオ" panose="020B0604030504040204" pitchFamily="50" charset="-128"/>
                <a:ea typeface="メイリオ" panose="020B0604030504040204" pitchFamily="50" charset="-128"/>
              </a:rPr>
              <a:t>2,000</a:t>
            </a:r>
            <a:r>
              <a:rPr lang="ja-JP" altLang="en-US" dirty="0">
                <a:latin typeface="メイリオ" panose="020B0604030504040204" pitchFamily="50" charset="-128"/>
                <a:ea typeface="メイリオ" panose="020B0604030504040204" pitchFamily="50" charset="-128"/>
              </a:rPr>
              <a:t>円（同ゼミ内で複数チーム出場可）</a:t>
            </a:r>
            <a:endParaRPr lang="en-US" altLang="ja-JP"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00521" y="4573782"/>
            <a:ext cx="11790947" cy="172354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入金確認ができましたら、インナー大会討論部門からメールをお送りいたします。</a:t>
            </a:r>
            <a:r>
              <a:rPr lang="ja-JP" altLang="en-US" b="1" dirty="0">
                <a:latin typeface="メイリオ" panose="020B0604030504040204" pitchFamily="50" charset="-128"/>
                <a:ea typeface="メイリオ" panose="020B0604030504040204" pitchFamily="50" charset="-128"/>
              </a:rPr>
              <a:t>メールが届きましたら、正式に討論部門参加申し込み完了となります。</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参加費、準加盟校費振り込み期間の延期を希望する場合は、インナー大会実行委員会へ必ずご相談ください。</a:t>
            </a:r>
            <a:endParaRPr lang="en-US" altLang="ja-JP" dirty="0">
              <a:latin typeface="メイリオ" panose="020B0604030504040204" pitchFamily="50" charset="-128"/>
              <a:ea typeface="メイリオ" panose="020B0604030504040204" pitchFamily="50" charset="-128"/>
            </a:endParaRPr>
          </a:p>
          <a:p>
            <a:pPr>
              <a:spcBef>
                <a:spcPts val="6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入金確認までに</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週間程度お時間をいただきます。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2</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00521" y="6471530"/>
            <a:ext cx="11790947"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7-2. </a:t>
            </a:r>
            <a:r>
              <a:rPr lang="ja-JP" altLang="en-US" b="1" dirty="0">
                <a:latin typeface="メイリオ" panose="020B0604030504040204" pitchFamily="50" charset="-128"/>
                <a:ea typeface="メイリオ" panose="020B0604030504040204" pitchFamily="50" charset="-128"/>
              </a:rPr>
              <a:t>参加費のお支払いについて」「</a:t>
            </a:r>
            <a:r>
              <a:rPr lang="en-US" altLang="ja-JP" b="1" dirty="0">
                <a:latin typeface="メイリオ" panose="020B0604030504040204" pitchFamily="50" charset="-128"/>
                <a:ea typeface="メイリオ" panose="020B0604030504040204" pitchFamily="50" charset="-128"/>
              </a:rPr>
              <a:t>7-3. </a:t>
            </a:r>
            <a:r>
              <a:rPr lang="ja-JP" altLang="en-US" b="1" dirty="0">
                <a:latin typeface="メイリオ" panose="020B0604030504040204" pitchFamily="50" charset="-128"/>
                <a:ea typeface="メイリオ" panose="020B0604030504040204" pitchFamily="50" charset="-128"/>
              </a:rPr>
              <a:t>準加盟校費のお支払いについて」</a:t>
            </a:r>
            <a:r>
              <a:rPr lang="ja-JP" altLang="en-US" dirty="0">
                <a:latin typeface="メイリオ" panose="020B0604030504040204" pitchFamily="50" charset="-128"/>
                <a:ea typeface="メイリオ" panose="020B0604030504040204" pitchFamily="50" charset="-128"/>
              </a:rPr>
              <a:t>をご覧ください。</a:t>
            </a:r>
          </a:p>
        </p:txBody>
      </p:sp>
      <p:sp>
        <p:nvSpPr>
          <p:cNvPr id="12"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330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10499558" y="5173400"/>
            <a:ext cx="1692442" cy="1698070"/>
            <a:chOff x="10499558" y="5173400"/>
            <a:chExt cx="1692442" cy="1698070"/>
          </a:xfrm>
        </p:grpSpPr>
        <p:sp>
          <p:nvSpPr>
            <p:cNvPr id="30" name="正方形/長方形 2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6" cy="646331"/>
            </a:xfrm>
            <a:prstGeom prst="rect">
              <a:avLst/>
            </a:prstGeom>
            <a:noFill/>
          </p:spPr>
          <p:txBody>
            <a:bodyPr wrap="square" lIns="91440" tIns="45720" rIns="91440" bIns="45720" rtlCol="0" anchor="ctr">
              <a:spAutoFit/>
            </a:bodyPr>
            <a:lstStyle/>
            <a:p>
              <a:r>
                <a:rPr kumimoji="1" lang="en-US" altLang="ja-JP" sz="3600">
                  <a:latin typeface="メイリオ"/>
                  <a:ea typeface="メイリオ"/>
                </a:rPr>
                <a:t>１. </a:t>
              </a:r>
              <a:r>
                <a:rPr kumimoji="1" lang="ja-JP" altLang="en-US" sz="3600">
                  <a:latin typeface="メイリオ"/>
                  <a:ea typeface="メイリオ"/>
                </a:rPr>
                <a:t>参加費のお支払いについて</a:t>
              </a:r>
              <a:endParaRPr lang="ja-JP" altLang="en-US" sz="3200" b="1">
                <a:latin typeface="メイリオ"/>
                <a:ea typeface="メイリオ"/>
              </a:endParaRPr>
            </a:p>
          </p:txBody>
        </p:sp>
      </p:grpSp>
      <p:sp>
        <p:nvSpPr>
          <p:cNvPr id="16" name="テキスト ボックス 15"/>
          <p:cNvSpPr txBox="1"/>
          <p:nvPr/>
        </p:nvSpPr>
        <p:spPr>
          <a:xfrm>
            <a:off x="200525" y="926086"/>
            <a:ext cx="11790947" cy="1138773"/>
          </a:xfrm>
          <a:prstGeom prst="rect">
            <a:avLst/>
          </a:prstGeom>
          <a:noFill/>
        </p:spPr>
        <p:txBody>
          <a:bodyPr wrap="square" rtlCol="0">
            <a:spAutoFit/>
          </a:bodyPr>
          <a:lstStyle/>
          <a:p>
            <a:r>
              <a:rPr lang="ja-JP" altLang="en-US" sz="2100" b="1" dirty="0">
                <a:latin typeface="メイリオ" panose="020B0604030504040204" pitchFamily="50" charset="-128"/>
                <a:ea typeface="メイリオ" panose="020B0604030504040204" pitchFamily="50" charset="-128"/>
              </a:rPr>
              <a:t>・参加費：</a:t>
            </a:r>
            <a:r>
              <a:rPr lang="en-US" altLang="ja-JP" sz="2100" b="1" dirty="0">
                <a:latin typeface="メイリオ" panose="020B0604030504040204" pitchFamily="50" charset="-128"/>
                <a:ea typeface="メイリオ" panose="020B0604030504040204" pitchFamily="50" charset="-128"/>
              </a:rPr>
              <a:t>1</a:t>
            </a:r>
            <a:r>
              <a:rPr lang="ja-JP" altLang="en-US" sz="2100" b="1" dirty="0">
                <a:latin typeface="メイリオ" panose="020B0604030504040204" pitchFamily="50" charset="-128"/>
                <a:ea typeface="メイリオ" panose="020B0604030504040204" pitchFamily="50" charset="-128"/>
              </a:rPr>
              <a:t>人あたり　</a:t>
            </a:r>
            <a:r>
              <a:rPr lang="en-US" altLang="ja-JP" sz="2100" b="1" dirty="0">
                <a:latin typeface="メイリオ" panose="020B0604030504040204" pitchFamily="50" charset="-128"/>
                <a:ea typeface="メイリオ" panose="020B0604030504040204" pitchFamily="50" charset="-128"/>
              </a:rPr>
              <a:t>2,500</a:t>
            </a:r>
            <a:r>
              <a:rPr lang="ja-JP" altLang="en-US" sz="2100" b="1" dirty="0">
                <a:latin typeface="メイリオ" panose="020B0604030504040204" pitchFamily="50" charset="-128"/>
                <a:ea typeface="メイリオ" panose="020B0604030504040204" pitchFamily="50" charset="-128"/>
              </a:rPr>
              <a:t>円</a:t>
            </a:r>
            <a:r>
              <a:rPr lang="en-US" altLang="ja-JP" sz="2100" dirty="0">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尚、加盟校は</a:t>
            </a:r>
            <a:r>
              <a:rPr lang="en-US" altLang="ja-JP" sz="2100" b="1" dirty="0">
                <a:solidFill>
                  <a:srgbClr val="C00000"/>
                </a:solidFill>
                <a:latin typeface="メイリオ" panose="020B0604030504040204" pitchFamily="50" charset="-128"/>
                <a:ea typeface="メイリオ" panose="020B0604030504040204" pitchFamily="50" charset="-128"/>
              </a:rPr>
              <a:t>1500</a:t>
            </a:r>
            <a:r>
              <a:rPr lang="ja-JP" altLang="en-US" sz="2100" b="1" dirty="0">
                <a:solidFill>
                  <a:srgbClr val="C00000"/>
                </a:solidFill>
                <a:latin typeface="メイリオ" panose="020B0604030504040204" pitchFamily="50" charset="-128"/>
                <a:ea typeface="メイリオ" panose="020B0604030504040204" pitchFamily="50" charset="-128"/>
              </a:rPr>
              <a:t>円、準加盟校は</a:t>
            </a:r>
            <a:r>
              <a:rPr lang="en-US" altLang="ja-JP" sz="2100" b="1" dirty="0">
                <a:solidFill>
                  <a:srgbClr val="C00000"/>
                </a:solidFill>
                <a:latin typeface="メイリオ" panose="020B0604030504040204" pitchFamily="50" charset="-128"/>
                <a:ea typeface="メイリオ" panose="020B0604030504040204" pitchFamily="50" charset="-128"/>
              </a:rPr>
              <a:t>2000</a:t>
            </a:r>
            <a:r>
              <a:rPr lang="ja-JP" altLang="en-US" sz="2100" b="1" dirty="0">
                <a:solidFill>
                  <a:srgbClr val="C00000"/>
                </a:solidFill>
                <a:latin typeface="メイリオ" panose="020B0604030504040204" pitchFamily="50" charset="-128"/>
                <a:ea typeface="メイリオ" panose="020B0604030504040204" pitchFamily="50" charset="-128"/>
              </a:rPr>
              <a:t>円とする。</a:t>
            </a:r>
            <a:r>
              <a:rPr lang="en-US" altLang="ja-JP" sz="2100" dirty="0">
                <a:latin typeface="メイリオ" panose="020B0604030504040204" pitchFamily="50" charset="-128"/>
                <a:ea typeface="メイリオ" panose="020B0604030504040204" pitchFamily="50" charset="-128"/>
              </a:rPr>
              <a:t>)</a:t>
            </a:r>
          </a:p>
          <a:p>
            <a:endParaRPr lang="en-US" altLang="ja-JP" sz="2100" b="1"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参加費は</a:t>
            </a:r>
            <a:r>
              <a:rPr lang="ja-JP" altLang="en-US" sz="2100" b="1" dirty="0">
                <a:solidFill>
                  <a:srgbClr val="C00000"/>
                </a:solidFill>
                <a:latin typeface="メイリオ" panose="020B0604030504040204" pitchFamily="50" charset="-128"/>
                <a:ea typeface="メイリオ" panose="020B0604030504040204" pitchFamily="50" charset="-128"/>
              </a:rPr>
              <a:t>パート単位</a:t>
            </a:r>
            <a:r>
              <a:rPr lang="ja-JP" altLang="en-US" dirty="0">
                <a:latin typeface="メイリオ" panose="020B0604030504040204" pitchFamily="50" charset="-128"/>
                <a:ea typeface="メイリオ" panose="020B0604030504040204" pitchFamily="50" charset="-128"/>
              </a:rPr>
              <a:t>でとりまとめ、</a:t>
            </a:r>
            <a:r>
              <a:rPr lang="ja-JP" altLang="en-US" sz="2100" b="1" dirty="0">
                <a:solidFill>
                  <a:srgbClr val="C00000"/>
                </a:solidFill>
                <a:latin typeface="メイリオ" panose="020B0604030504040204" pitchFamily="50" charset="-128"/>
                <a:ea typeface="メイリオ" panose="020B0604030504040204" pitchFamily="50" charset="-128"/>
              </a:rPr>
              <a:t>パートの代表者が一括で</a:t>
            </a:r>
            <a:r>
              <a:rPr lang="ja-JP" altLang="en-US" dirty="0">
                <a:latin typeface="メイリオ" panose="020B0604030504040204" pitchFamily="50" charset="-128"/>
                <a:ea typeface="メイリオ" panose="020B0604030504040204" pitchFamily="50" charset="-128"/>
              </a:rPr>
              <a:t>お振込みください。</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6007770"/>
            <a:ext cx="11790947" cy="646331"/>
          </a:xfrm>
          <a:prstGeom prst="rect">
            <a:avLst/>
          </a:prstGeom>
          <a:noFill/>
        </p:spPr>
        <p:txBody>
          <a:bodyPr wrap="square" rtlCol="0">
            <a:spAutoFit/>
          </a:bodyPr>
          <a:lstStyle/>
          <a:p>
            <a:pPr lvl="0"/>
            <a:r>
              <a:rPr lang="ja-JP" altLang="en-US" sz="3600" b="1" dirty="0">
                <a:solidFill>
                  <a:prstClr val="black"/>
                </a:solidFill>
                <a:latin typeface="メイリオ" panose="020B0604030504040204" pitchFamily="50" charset="-128"/>
                <a:ea typeface="メイリオ" panose="020B0604030504040204" pitchFamily="50" charset="-128"/>
              </a:rPr>
              <a:t>参加費振り込み期間：</a:t>
            </a:r>
            <a:r>
              <a:rPr lang="en-US" altLang="ja-JP" sz="3600" b="1" dirty="0">
                <a:solidFill>
                  <a:prstClr val="black"/>
                </a:solidFill>
                <a:latin typeface="メイリオ" panose="020B0604030504040204" pitchFamily="50" charset="-128"/>
                <a:ea typeface="メイリオ" panose="020B0604030504040204" pitchFamily="50" charset="-128"/>
              </a:rPr>
              <a:t>10/10</a:t>
            </a:r>
            <a:r>
              <a:rPr lang="ja-JP" altLang="en-US" sz="3600" b="1" dirty="0">
                <a:solidFill>
                  <a:prstClr val="black"/>
                </a:solidFill>
                <a:latin typeface="メイリオ" panose="020B0604030504040204" pitchFamily="50" charset="-128"/>
                <a:ea typeface="メイリオ" panose="020B0604030504040204" pitchFamily="50" charset="-128"/>
              </a:rPr>
              <a:t>～</a:t>
            </a:r>
            <a:r>
              <a:rPr lang="en-US" altLang="ja-JP" sz="3600" b="1" dirty="0">
                <a:solidFill>
                  <a:prstClr val="black"/>
                </a:solidFill>
                <a:latin typeface="メイリオ" panose="020B0604030504040204" pitchFamily="50" charset="-128"/>
                <a:ea typeface="メイリオ" panose="020B0604030504040204" pitchFamily="50" charset="-128"/>
              </a:rPr>
              <a:t>10/21</a:t>
            </a:r>
          </a:p>
        </p:txBody>
      </p:sp>
      <p:sp>
        <p:nvSpPr>
          <p:cNvPr id="26" name="テキスト ボックス 25"/>
          <p:cNvSpPr txBox="1"/>
          <p:nvPr/>
        </p:nvSpPr>
        <p:spPr>
          <a:xfrm>
            <a:off x="200525" y="1946936"/>
            <a:ext cx="11790947" cy="1169551"/>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振込先、振り込み期間について</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指定口座</a:t>
            </a:r>
            <a:r>
              <a:rPr lang="en-US" altLang="ja-JP" dirty="0">
                <a:latin typeface="メイリオ" panose="020B0604030504040204" pitchFamily="50" charset="-128"/>
                <a:ea typeface="メイリオ" panose="020B0604030504040204" pitchFamily="50" charset="-128"/>
              </a:rPr>
              <a:t>】</a:t>
            </a:r>
          </a:p>
          <a:p>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「加盟校費・準加盟校費」振込先とは異なりますので、振り込み時は十分ご注意ください。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120316" y="3320677"/>
            <a:ext cx="11626515" cy="1292662"/>
          </a:xfrm>
          <a:prstGeom prst="rect">
            <a:avLst/>
          </a:prstGeom>
          <a:noFill/>
        </p:spPr>
        <p:txBody>
          <a:bodyPr wrap="square" numCol="2" rtlCol="0">
            <a:spAutoFit/>
          </a:bodyPr>
          <a:lstStyle/>
          <a:p>
            <a:pPr lvl="1">
              <a:spcAft>
                <a:spcPts val="600"/>
              </a:spcAft>
            </a:pPr>
            <a:r>
              <a:rPr lang="ja-JP" altLang="en-US" sz="2100" b="1" dirty="0">
                <a:latin typeface="メイリオ" panose="020B0604030504040204" pitchFamily="50" charset="-128"/>
                <a:ea typeface="メイリオ" panose="020B0604030504040204" pitchFamily="50" charset="-128"/>
              </a:rPr>
              <a:t>・銀行名：ゆうちょ銀行</a:t>
            </a:r>
            <a:endParaRPr lang="en-US" altLang="ja-JP" sz="2100" b="1" dirty="0">
              <a:latin typeface="メイリオ" panose="020B0604030504040204" pitchFamily="50" charset="-128"/>
              <a:ea typeface="メイリオ" panose="020B0604030504040204" pitchFamily="50" charset="-128"/>
            </a:endParaRPr>
          </a:p>
          <a:p>
            <a:pPr lvl="1">
              <a:spcAft>
                <a:spcPts val="600"/>
              </a:spcAft>
            </a:pPr>
            <a:r>
              <a:rPr lang="ja-JP" altLang="en-US" sz="2100" b="1" dirty="0">
                <a:latin typeface="メイリオ" panose="020B0604030504040204" pitchFamily="50" charset="-128"/>
                <a:ea typeface="メイリオ" panose="020B0604030504040204" pitchFamily="50" charset="-128"/>
              </a:rPr>
              <a:t>・店舗：</a:t>
            </a:r>
            <a:r>
              <a:rPr lang="ja-JP" altLang="en-US" sz="2100" b="1" dirty="0"/>
              <a:t>〇九八（ゼロキュウハチ）</a:t>
            </a:r>
            <a:endParaRPr lang="en-US" altLang="ja-JP" sz="2100" b="1" dirty="0"/>
          </a:p>
          <a:p>
            <a:pPr lvl="1">
              <a:spcAft>
                <a:spcPts val="600"/>
              </a:spcAft>
            </a:pPr>
            <a:r>
              <a:rPr lang="ja-JP" altLang="en-US" sz="2100" b="1" dirty="0">
                <a:latin typeface="メイリオ" panose="020B0604030504040204" pitchFamily="50" charset="-128"/>
                <a:ea typeface="メイリオ" panose="020B0604030504040204" pitchFamily="50" charset="-128"/>
              </a:rPr>
              <a:t>・店番：</a:t>
            </a:r>
            <a:r>
              <a:rPr lang="en-US" altLang="ja-JP" sz="2100" b="1" dirty="0">
                <a:latin typeface="メイリオ" panose="020B0604030504040204" pitchFamily="50" charset="-128"/>
                <a:ea typeface="メイリオ" panose="020B0604030504040204" pitchFamily="50" charset="-128"/>
              </a:rPr>
              <a:t>098</a:t>
            </a:r>
          </a:p>
          <a:p>
            <a:pPr>
              <a:spcAft>
                <a:spcPts val="600"/>
              </a:spcAft>
            </a:pPr>
            <a:r>
              <a:rPr lang="ja-JP" altLang="en-US" sz="2100" b="1" dirty="0">
                <a:latin typeface="メイリオ" panose="020B0604030504040204" pitchFamily="50" charset="-128"/>
                <a:ea typeface="メイリオ" panose="020B0604030504040204" pitchFamily="50" charset="-128"/>
              </a:rPr>
              <a:t>・預金種目：普通預金</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ja-JP" altLang="en-US" sz="2100" b="1" dirty="0">
                <a:latin typeface="メイリオ" panose="020B0604030504040204" pitchFamily="50" charset="-128"/>
                <a:ea typeface="メイリオ" panose="020B0604030504040204" pitchFamily="50" charset="-128"/>
              </a:rPr>
              <a:t>・口座番号：</a:t>
            </a:r>
            <a:r>
              <a:rPr lang="en-US" altLang="ja-JP" sz="2100" b="1" dirty="0"/>
              <a:t>1288559</a:t>
            </a:r>
          </a:p>
          <a:p>
            <a:pPr>
              <a:spcAft>
                <a:spcPts val="600"/>
              </a:spcAft>
            </a:pPr>
            <a:r>
              <a:rPr lang="ja-JP" altLang="en-US" sz="2100" b="1" dirty="0">
                <a:latin typeface="メイリオ" panose="020B0604030504040204" pitchFamily="50" charset="-128"/>
                <a:ea typeface="メイリオ" panose="020B0604030504040204" pitchFamily="50" charset="-128"/>
              </a:rPr>
              <a:t>・口座名義：日本学生経済ゼミナール関東部会</a:t>
            </a:r>
            <a:endParaRPr lang="en-US" altLang="ja-JP" sz="21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00525" y="4817529"/>
            <a:ext cx="11790947" cy="1092607"/>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注意</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　指定口座への振り込みの際、必ず</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振り込み名義人</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を指定してください</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a:t>
            </a:r>
            <a:r>
              <a:rPr lang="ja-JP" altLang="en-US" sz="2100" b="1" dirty="0">
                <a:solidFill>
                  <a:srgbClr val="C00000"/>
                </a:solidFill>
                <a:latin typeface="メイリオ" panose="020B0604030504040204" pitchFamily="50" charset="-128"/>
                <a:ea typeface="メイリオ" panose="020B0604030504040204" pitchFamily="50" charset="-128"/>
              </a:rPr>
              <a:t>振り込み名義人：</a:t>
            </a:r>
            <a:r>
              <a:rPr lang="en-US" altLang="ja-JP" sz="2100" b="1" dirty="0">
                <a:solidFill>
                  <a:srgbClr val="C00000"/>
                </a:solidFill>
                <a:latin typeface="メイリオ" panose="020B0604030504040204" pitchFamily="50" charset="-128"/>
                <a:ea typeface="メイリオ" panose="020B0604030504040204" pitchFamily="50" charset="-128"/>
              </a:rPr>
              <a:t> KS</a:t>
            </a:r>
            <a:r>
              <a:rPr lang="ja-JP" altLang="en-US" sz="2100" b="1" dirty="0">
                <a:solidFill>
                  <a:srgbClr val="C00000"/>
                </a:solidFill>
                <a:latin typeface="メイリオ" panose="020B0604030504040204" pitchFamily="50" charset="-128"/>
                <a:ea typeface="メイリオ" panose="020B0604030504040204" pitchFamily="50" charset="-128"/>
              </a:rPr>
              <a:t> 電話番号，人数　</a:t>
            </a:r>
            <a:r>
              <a:rPr lang="en-US" altLang="ja-JP" sz="2100" b="1" dirty="0">
                <a:solidFill>
                  <a:srgbClr val="C00000"/>
                </a:solidFill>
                <a:latin typeface="メイリオ" panose="020B0604030504040204" pitchFamily="50" charset="-128"/>
                <a:ea typeface="メイリオ" panose="020B0604030504040204" pitchFamily="50" charset="-128"/>
              </a:rPr>
              <a:t>JS </a:t>
            </a:r>
            <a:r>
              <a:rPr lang="ja-JP" altLang="en-US" sz="2100" b="1" dirty="0">
                <a:solidFill>
                  <a:srgbClr val="C00000"/>
                </a:solidFill>
                <a:latin typeface="メイリオ" panose="020B0604030504040204" pitchFamily="50" charset="-128"/>
                <a:ea typeface="メイリオ" panose="020B0604030504040204" pitchFamily="50" charset="-128"/>
              </a:rPr>
              <a:t>電話番号，人数　</a:t>
            </a:r>
            <a:r>
              <a:rPr lang="en-US" altLang="ja-JP" sz="2100" b="1" dirty="0">
                <a:solidFill>
                  <a:srgbClr val="C00000"/>
                </a:solidFill>
                <a:latin typeface="メイリオ" panose="020B0604030504040204" pitchFamily="50" charset="-128"/>
                <a:ea typeface="メイリオ" panose="020B0604030504040204" pitchFamily="50" charset="-128"/>
              </a:rPr>
              <a:t>SS </a:t>
            </a:r>
            <a:r>
              <a:rPr lang="ja-JP" altLang="en-US" sz="2100" b="1">
                <a:solidFill>
                  <a:srgbClr val="C00000"/>
                </a:solidFill>
                <a:latin typeface="メイリオ" panose="020B0604030504040204" pitchFamily="50" charset="-128"/>
                <a:ea typeface="メイリオ" panose="020B0604030504040204" pitchFamily="50" charset="-128"/>
              </a:rPr>
              <a:t>電話番号</a:t>
            </a:r>
            <a:r>
              <a:rPr lang="en-US" altLang="ja-JP" sz="2100" b="1" dirty="0">
                <a:solidFill>
                  <a:srgbClr val="C00000"/>
                </a:solidFill>
                <a:latin typeface="メイリオ" panose="020B0604030504040204" pitchFamily="50" charset="-128"/>
                <a:ea typeface="メイリオ" panose="020B0604030504040204" pitchFamily="50" charset="-128"/>
              </a:rPr>
              <a:t>,</a:t>
            </a: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005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5" y="161727"/>
            <a:ext cx="11790949" cy="646331"/>
            <a:chOff x="200525" y="161727"/>
            <a:chExt cx="11790949"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5" y="161727"/>
              <a:ext cx="11790945" cy="646331"/>
            </a:xfrm>
            <a:prstGeom prst="rect">
              <a:avLst/>
            </a:prstGeom>
            <a:noFill/>
          </p:spPr>
          <p:txBody>
            <a:bodyPr wrap="square" lIns="91440" tIns="45720" rIns="91440" bIns="45720" rtlCol="0" anchor="ctr">
              <a:spAutoFit/>
            </a:bodyPr>
            <a:lstStyle/>
            <a:p>
              <a:r>
                <a:rPr kumimoji="1" lang="en-US" altLang="ja-JP" sz="3600" dirty="0">
                  <a:latin typeface="メイリオ"/>
                  <a:ea typeface="メイリオ"/>
                </a:rPr>
                <a:t>１. </a:t>
              </a:r>
              <a:r>
                <a:rPr kumimoji="1" lang="ja-JP" altLang="en-US" sz="3600">
                  <a:latin typeface="メイリオ"/>
                  <a:ea typeface="メイリオ"/>
                </a:rPr>
                <a:t>参加費のお支払いについて</a:t>
              </a:r>
              <a:endParaRPr lang="ja-JP" altLang="en-US" sz="3200" b="1">
                <a:latin typeface="メイリオ"/>
                <a:ea typeface="メイリオ"/>
              </a:endParaRPr>
            </a:p>
          </p:txBody>
        </p:sp>
      </p:grpSp>
      <p:sp>
        <p:nvSpPr>
          <p:cNvPr id="16" name="テキスト ボックス 15"/>
          <p:cNvSpPr txBox="1"/>
          <p:nvPr/>
        </p:nvSpPr>
        <p:spPr>
          <a:xfrm>
            <a:off x="200523" y="904597"/>
            <a:ext cx="11790947" cy="106182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振り込み完了後、</a:t>
            </a: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に掲載されている「討論部門参加費振り込み完了連絡フォーム」に</a:t>
            </a:r>
            <a:r>
              <a:rPr lang="ja-JP" altLang="en-US" sz="2100" b="1" dirty="0">
                <a:solidFill>
                  <a:srgbClr val="C00000"/>
                </a:solidFill>
                <a:latin typeface="メイリオ" panose="020B0604030504040204" pitchFamily="50" charset="-128"/>
                <a:ea typeface="メイリオ" panose="020B0604030504040204" pitchFamily="50" charset="-128"/>
              </a:rPr>
              <a:t>大学名・学部名・ゼミ名・パート名・代表者名・メールアドレス（代表者）・振り込み名義人・入金日・振り込み金額・参加費の領収書の要否</a:t>
            </a:r>
            <a:r>
              <a:rPr lang="ja-JP" altLang="en-US" dirty="0">
                <a:latin typeface="メイリオ" panose="020B0604030504040204" pitchFamily="50" charset="-128"/>
                <a:ea typeface="メイリオ" panose="020B0604030504040204" pitchFamily="50" charset="-128"/>
              </a:rPr>
              <a:t>を記入し、送信してください。</a:t>
            </a:r>
            <a:endParaRPr lang="en-US" altLang="ja-JP"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00522" y="2147396"/>
            <a:ext cx="11790947" cy="1877437"/>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振り込み完了連絡フォーム」送信後、ご記入いただいたメールアドレスに自動返信させていただきます。振り込み金額等に誤りがないかを確認後、インナー大会討論部門から入金確認と申し込み完了メールをお送りいたします。メールが届きましたら、正式に討論部門参加申し込み完了となります。</a:t>
            </a:r>
            <a:endParaRPr lang="en-US" altLang="ja-JP" dirty="0">
              <a:latin typeface="メイリオ" panose="020B0604030504040204" pitchFamily="50" charset="-128"/>
              <a:ea typeface="メイリオ" panose="020B0604030504040204" pitchFamily="50" charset="-128"/>
            </a:endParaRPr>
          </a:p>
          <a:p>
            <a:pPr lvl="0">
              <a:spcBef>
                <a:spcPts val="12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入金確認までに</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週間程度お時間をいただきます。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12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2</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4</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0521" y="4205803"/>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参加費振り込みの延期を希望する場合は、インナー大会実行委員会まで必ずご相談ください。</a:t>
            </a:r>
            <a:endParaRPr lang="en-US" altLang="ja-JP"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00521" y="4756105"/>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参加費の領収書を希望するパートには、後日実行委員会から領収書をお送りいたします。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5159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p:cNvGrpSpPr/>
          <p:nvPr/>
        </p:nvGrpSpPr>
        <p:grpSpPr>
          <a:xfrm>
            <a:off x="10499558" y="5173400"/>
            <a:ext cx="1692442" cy="1698070"/>
            <a:chOff x="10499558" y="5173400"/>
            <a:chExt cx="1692442" cy="1698070"/>
          </a:xfrm>
        </p:grpSpPr>
        <p:sp>
          <p:nvSpPr>
            <p:cNvPr id="26" name="正方形/長方形 25"/>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2108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lIns="91440" tIns="45720" rIns="91440" bIns="45720" rtlCol="0" anchor="ctr">
              <a:spAutoFit/>
            </a:bodyPr>
            <a:lstStyle/>
            <a:p>
              <a:r>
                <a:rPr kumimoji="1" lang="en-US" altLang="ja-JP" sz="3600" dirty="0">
                  <a:latin typeface="メイリオ"/>
                  <a:ea typeface="メイリオ"/>
                </a:rPr>
                <a:t>2. </a:t>
              </a:r>
              <a:r>
                <a:rPr lang="ja-JP" altLang="en-US" sz="3600">
                  <a:latin typeface="メイリオ"/>
                  <a:ea typeface="メイリオ"/>
                </a:rPr>
                <a:t>準加盟校費のお支払いについて</a:t>
              </a:r>
              <a:endParaRPr kumimoji="1" lang="ja-JP" altLang="en-US" sz="3600">
                <a:latin typeface="メイリオ"/>
                <a:ea typeface="メイリオ"/>
              </a:endParaRPr>
            </a:p>
          </p:txBody>
        </p:sp>
      </p:grpSp>
      <p:sp>
        <p:nvSpPr>
          <p:cNvPr id="16" name="テキスト ボックス 15"/>
          <p:cNvSpPr txBox="1"/>
          <p:nvPr/>
        </p:nvSpPr>
        <p:spPr>
          <a:xfrm>
            <a:off x="200525" y="926086"/>
            <a:ext cx="11790947" cy="738664"/>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　インナー大会に参加していただくためには、日本学生経済ゼミナール関東部会の加盟校または準加盟校となっていただく必要がございます。</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1862950"/>
            <a:ext cx="11790947" cy="3416320"/>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・加盟校費　：</a:t>
            </a:r>
            <a:r>
              <a:rPr lang="en-US" altLang="ja-JP" sz="2100" b="1" dirty="0">
                <a:latin typeface="メイリオ" panose="020B0604030504040204" pitchFamily="50" charset="-128"/>
                <a:ea typeface="メイリオ" panose="020B0604030504040204" pitchFamily="50" charset="-128"/>
              </a:rPr>
              <a:t>1</a:t>
            </a:r>
            <a:r>
              <a:rPr lang="ja-JP" altLang="en-US" sz="2100" b="1" dirty="0">
                <a:latin typeface="メイリオ" panose="020B0604030504040204" pitchFamily="50" charset="-128"/>
                <a:ea typeface="メイリオ" panose="020B0604030504040204" pitchFamily="50" charset="-128"/>
              </a:rPr>
              <a:t>団体につき　</a:t>
            </a:r>
            <a:r>
              <a:rPr lang="en-US" altLang="ja-JP" sz="2100" b="1" dirty="0">
                <a:latin typeface="メイリオ" panose="020B0604030504040204" pitchFamily="50" charset="-128"/>
                <a:ea typeface="メイリオ" panose="020B0604030504040204" pitchFamily="50" charset="-128"/>
              </a:rPr>
              <a:t>7,000</a:t>
            </a:r>
            <a:r>
              <a:rPr lang="ja-JP" altLang="en-US" sz="2100" b="1" dirty="0">
                <a:latin typeface="メイリオ" panose="020B0604030504040204" pitchFamily="50" charset="-128"/>
                <a:ea typeface="メイリオ" panose="020B0604030504040204" pitchFamily="50" charset="-128"/>
              </a:rPr>
              <a:t>円（大学、ゼミナール連合等）</a:t>
            </a:r>
            <a:endParaRPr lang="en-US" altLang="ja-JP" sz="2100" b="1" dirty="0">
              <a:latin typeface="メイリオ" panose="020B0604030504040204" pitchFamily="50" charset="-128"/>
              <a:ea typeface="メイリオ" panose="020B0604030504040204" pitchFamily="50" charset="-128"/>
            </a:endParaRPr>
          </a:p>
          <a:p>
            <a:r>
              <a:rPr lang="ja-JP" altLang="en-US" sz="2100" b="1" dirty="0">
                <a:latin typeface="メイリオ" panose="020B0604030504040204" pitchFamily="50" charset="-128"/>
                <a:ea typeface="メイリオ" panose="020B0604030504040204" pitchFamily="50" charset="-128"/>
              </a:rPr>
              <a:t>・準加盟校費：</a:t>
            </a:r>
            <a:r>
              <a:rPr lang="en-US" altLang="ja-JP" sz="2100" b="1" dirty="0">
                <a:latin typeface="メイリオ" panose="020B0604030504040204" pitchFamily="50" charset="-128"/>
                <a:ea typeface="メイリオ" panose="020B0604030504040204" pitchFamily="50" charset="-128"/>
              </a:rPr>
              <a:t>1</a:t>
            </a:r>
            <a:r>
              <a:rPr lang="ja-JP" altLang="en-US" sz="2100" b="1" dirty="0">
                <a:latin typeface="メイリオ" panose="020B0604030504040204" pitchFamily="50" charset="-128"/>
                <a:ea typeface="メイリオ" panose="020B0604030504040204" pitchFamily="50" charset="-128"/>
              </a:rPr>
              <a:t>ゼミにつき　</a:t>
            </a:r>
            <a:r>
              <a:rPr lang="en-US" altLang="ja-JP" sz="2100" b="1" dirty="0">
                <a:latin typeface="メイリオ" panose="020B0604030504040204" pitchFamily="50" charset="-128"/>
                <a:ea typeface="メイリオ" panose="020B0604030504040204" pitchFamily="50" charset="-128"/>
              </a:rPr>
              <a:t>2,000</a:t>
            </a:r>
            <a:r>
              <a:rPr lang="ja-JP" altLang="en-US" sz="2100" b="1" dirty="0">
                <a:latin typeface="メイリオ" panose="020B0604030504040204" pitchFamily="50" charset="-128"/>
                <a:ea typeface="メイリオ" panose="020B0604030504040204" pitchFamily="50" charset="-128"/>
              </a:rPr>
              <a:t>円（同ゼミ内で複数チーム出場可能）</a:t>
            </a:r>
            <a:endParaRPr lang="en-US" altLang="ja-JP" sz="2100" b="1" dirty="0">
              <a:latin typeface="メイリオ" panose="020B0604030504040204" pitchFamily="50" charset="-128"/>
              <a:ea typeface="メイリオ" panose="020B0604030504040204" pitchFamily="50" charset="-128"/>
            </a:endParaRPr>
          </a:p>
          <a:p>
            <a:pPr>
              <a:spcBef>
                <a:spcPts val="600"/>
              </a:spcBef>
            </a:pPr>
            <a:r>
              <a:rPr lang="ja-JP" altLang="en-US" sz="2100"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学部内で討論部門、プレゼン部門へ参加するゼミが</a:t>
            </a:r>
            <a:r>
              <a:rPr lang="ja-JP" altLang="en-US" b="1" dirty="0">
                <a:latin typeface="メイリオ" panose="020B0604030504040204" pitchFamily="50" charset="-128"/>
                <a:ea typeface="メイリオ" panose="020B0604030504040204" pitchFamily="50" charset="-128"/>
              </a:rPr>
              <a:t>合計</a:t>
            </a:r>
            <a:r>
              <a:rPr lang="en-US" altLang="ja-JP" b="1" dirty="0">
                <a:latin typeface="メイリオ" panose="020B0604030504040204" pitchFamily="50" charset="-128"/>
                <a:ea typeface="メイリオ" panose="020B0604030504040204" pitchFamily="50" charset="-128"/>
              </a:rPr>
              <a:t>4</a:t>
            </a:r>
            <a:r>
              <a:rPr lang="ja-JP" altLang="en-US" b="1" dirty="0">
                <a:latin typeface="メイリオ" panose="020B0604030504040204" pitchFamily="50" charset="-128"/>
                <a:ea typeface="メイリオ" panose="020B0604030504040204" pitchFamily="50" charset="-128"/>
              </a:rPr>
              <a:t>ゼミ以上</a:t>
            </a:r>
            <a:r>
              <a:rPr lang="ja-JP" altLang="en-US" dirty="0">
                <a:latin typeface="メイリオ" panose="020B0604030504040204" pitchFamily="50" charset="-128"/>
                <a:ea typeface="メイリオ" panose="020B0604030504040204" pitchFamily="50" charset="-128"/>
              </a:rPr>
              <a:t>の場合は、加盟校になることを推奨いたします。</a:t>
            </a:r>
            <a:endParaRPr lang="en-US" altLang="ja-JP" dirty="0">
              <a:latin typeface="メイリオ" panose="020B0604030504040204" pitchFamily="50" charset="-128"/>
              <a:ea typeface="メイリオ" panose="020B0604030504040204" pitchFamily="50" charset="-128"/>
            </a:endParaRPr>
          </a:p>
          <a:p>
            <a:pPr>
              <a:spcBef>
                <a:spcPts val="6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所属学部または所属大学が加盟校の場合、ゼミ単位で加盟校費・準加盟校費のお支払いは必要ございません。</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ゼミ内でプレゼン部門にもご参加される場合の準加盟校費のお支払いに関しては、プレゼン部門で設定している準加盟校費振り込み期間に従ってください。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ご自身の大学が「加盟校」であるか判断がつかない場合は、インナー大会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でご確認ください。</a:t>
            </a:r>
            <a:endParaRPr lang="en-US" altLang="ja-JP" dirty="0">
              <a:solidFill>
                <a:srgbClr val="C00000"/>
              </a:solidFill>
              <a:latin typeface="メイリオ" panose="020B0604030504040204" pitchFamily="50" charset="-128"/>
              <a:ea typeface="メイリオ" panose="020B0604030504040204" pitchFamily="50" charset="-128"/>
            </a:endParaRPr>
          </a:p>
        </p:txBody>
      </p:sp>
      <p:sp>
        <p:nvSpPr>
          <p:cNvPr id="13"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5</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4" y="5396170"/>
            <a:ext cx="11790947" cy="415498"/>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準加盟校費は</a:t>
            </a:r>
            <a:r>
              <a:rPr lang="ja-JP" altLang="en-US" sz="2100" b="1" dirty="0">
                <a:solidFill>
                  <a:srgbClr val="C00000"/>
                </a:solidFill>
                <a:latin typeface="メイリオ" panose="020B0604030504040204" pitchFamily="50" charset="-128"/>
                <a:ea typeface="メイリオ" panose="020B0604030504040204" pitchFamily="50" charset="-128"/>
              </a:rPr>
              <a:t>ゼミ単位</a:t>
            </a:r>
            <a:r>
              <a:rPr lang="ja-JP" altLang="en-US" b="1" dirty="0">
                <a:latin typeface="メイリオ" panose="020B0604030504040204" pitchFamily="50" charset="-128"/>
                <a:ea typeface="メイリオ" panose="020B0604030504040204" pitchFamily="50" charset="-128"/>
              </a:rPr>
              <a:t>でお支払いください。</a:t>
            </a:r>
            <a:endParaRPr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8643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10499558" y="5173400"/>
            <a:ext cx="1692442" cy="1698070"/>
            <a:chOff x="10499558" y="5173400"/>
            <a:chExt cx="1692442" cy="1698070"/>
          </a:xfrm>
        </p:grpSpPr>
        <p:sp>
          <p:nvSpPr>
            <p:cNvPr id="24" name="正方形/長方形 23"/>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lIns="91440" tIns="45720" rIns="91440" bIns="45720" rtlCol="0" anchor="ctr">
              <a:spAutoFit/>
            </a:bodyPr>
            <a:lstStyle/>
            <a:p>
              <a:r>
                <a:rPr kumimoji="1" lang="en-US" altLang="ja-JP" sz="3600" dirty="0">
                  <a:latin typeface="メイリオ"/>
                  <a:ea typeface="メイリオ"/>
                </a:rPr>
                <a:t>2. </a:t>
              </a:r>
              <a:r>
                <a:rPr lang="ja-JP" altLang="en-US" sz="3600">
                  <a:latin typeface="メイリオ"/>
                  <a:ea typeface="メイリオ"/>
                </a:rPr>
                <a:t>準加盟校費のお支払いについて</a:t>
              </a:r>
              <a:endParaRPr kumimoji="1" lang="ja-JP" altLang="en-US" sz="3600">
                <a:latin typeface="メイリオ"/>
                <a:ea typeface="メイリオ"/>
              </a:endParaRPr>
            </a:p>
          </p:txBody>
        </p:sp>
      </p:grpSp>
      <p:sp>
        <p:nvSpPr>
          <p:cNvPr id="16" name="テキスト ボックス 15"/>
          <p:cNvSpPr txBox="1"/>
          <p:nvPr/>
        </p:nvSpPr>
        <p:spPr>
          <a:xfrm>
            <a:off x="200525" y="926086"/>
            <a:ext cx="11790947" cy="1169551"/>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振込先、振り込み期間について</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指定口座</a:t>
            </a:r>
            <a:r>
              <a:rPr lang="en-US" altLang="ja-JP" dirty="0">
                <a:latin typeface="メイリオ" panose="020B0604030504040204" pitchFamily="50" charset="-128"/>
                <a:ea typeface="メイリオ" panose="020B0604030504040204" pitchFamily="50" charset="-128"/>
              </a:rPr>
              <a:t>】</a:t>
            </a:r>
          </a:p>
          <a:p>
            <a:pPr>
              <a:spcAft>
                <a:spcPts val="600"/>
              </a:spcAft>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「参加費」振込先とは異なりますので、振り込み時は十分ご注意ください。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00525" y="2299827"/>
            <a:ext cx="11626515" cy="1292662"/>
          </a:xfrm>
          <a:prstGeom prst="rect">
            <a:avLst/>
          </a:prstGeom>
          <a:noFill/>
        </p:spPr>
        <p:txBody>
          <a:bodyPr wrap="square" numCol="2" rtlCol="0">
            <a:spAutoFit/>
          </a:bodyPr>
          <a:lstStyle/>
          <a:p>
            <a:pPr lvl="1">
              <a:spcAft>
                <a:spcPts val="600"/>
              </a:spcAft>
            </a:pPr>
            <a:r>
              <a:rPr lang="ja-JP" altLang="en-US" sz="2100" b="1" dirty="0">
                <a:latin typeface="メイリオ" panose="020B0604030504040204" pitchFamily="50" charset="-128"/>
                <a:ea typeface="メイリオ" panose="020B0604030504040204" pitchFamily="50" charset="-128"/>
              </a:rPr>
              <a:t>・銀行名：ゆうちょ銀行</a:t>
            </a:r>
            <a:endParaRPr lang="en-US" altLang="ja-JP" sz="2100" b="1" dirty="0">
              <a:latin typeface="メイリオ" panose="020B0604030504040204" pitchFamily="50" charset="-128"/>
              <a:ea typeface="メイリオ" panose="020B0604030504040204" pitchFamily="50" charset="-128"/>
            </a:endParaRPr>
          </a:p>
          <a:p>
            <a:pPr lvl="1">
              <a:spcAft>
                <a:spcPts val="600"/>
              </a:spcAft>
            </a:pPr>
            <a:r>
              <a:rPr lang="ja-JP" altLang="en-US" sz="2100" b="1" dirty="0">
                <a:latin typeface="メイリオ" panose="020B0604030504040204" pitchFamily="50" charset="-128"/>
                <a:ea typeface="メイリオ" panose="020B0604030504040204" pitchFamily="50" charset="-128"/>
              </a:rPr>
              <a:t>・店舗：</a:t>
            </a:r>
            <a:r>
              <a:rPr lang="ja-JP" altLang="ja-JP" sz="2100" b="1" dirty="0"/>
              <a:t>〇</a:t>
            </a:r>
            <a:r>
              <a:rPr lang="ja-JP" altLang="en-US" sz="2100" b="1" dirty="0"/>
              <a:t>〇</a:t>
            </a:r>
            <a:r>
              <a:rPr lang="ja-JP" altLang="ja-JP" sz="2100" b="1" dirty="0"/>
              <a:t>八（ゼロ</a:t>
            </a:r>
            <a:r>
              <a:rPr lang="ja-JP" altLang="en-US" sz="2100" b="1" dirty="0"/>
              <a:t>ゼロ</a:t>
            </a:r>
            <a:r>
              <a:rPr lang="ja-JP" altLang="ja-JP" sz="2100" b="1" dirty="0"/>
              <a:t>ハチ）</a:t>
            </a:r>
          </a:p>
          <a:p>
            <a:pPr lvl="1">
              <a:spcAft>
                <a:spcPts val="600"/>
              </a:spcAft>
            </a:pPr>
            <a:r>
              <a:rPr lang="ja-JP" altLang="en-US" sz="2100" b="1" dirty="0">
                <a:latin typeface="メイリオ" panose="020B0604030504040204" pitchFamily="50" charset="-128"/>
                <a:ea typeface="メイリオ" panose="020B0604030504040204" pitchFamily="50" charset="-128"/>
              </a:rPr>
              <a:t>・店番：</a:t>
            </a:r>
            <a:r>
              <a:rPr lang="en-US" altLang="ja-JP" sz="2100" b="1" dirty="0">
                <a:latin typeface="メイリオ" panose="020B0604030504040204" pitchFamily="50" charset="-128"/>
                <a:ea typeface="メイリオ" panose="020B0604030504040204" pitchFamily="50" charset="-128"/>
              </a:rPr>
              <a:t>008</a:t>
            </a:r>
          </a:p>
          <a:p>
            <a:pPr>
              <a:spcAft>
                <a:spcPts val="600"/>
              </a:spcAft>
            </a:pPr>
            <a:r>
              <a:rPr lang="ja-JP" altLang="en-US" sz="2100" b="1" dirty="0">
                <a:latin typeface="メイリオ" panose="020B0604030504040204" pitchFamily="50" charset="-128"/>
                <a:ea typeface="メイリオ" panose="020B0604030504040204" pitchFamily="50" charset="-128"/>
              </a:rPr>
              <a:t>・預金種目：普通預金</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ja-JP" altLang="en-US" sz="2100" b="1" dirty="0">
                <a:latin typeface="メイリオ" panose="020B0604030504040204" pitchFamily="50" charset="-128"/>
                <a:ea typeface="メイリオ" panose="020B0604030504040204" pitchFamily="50" charset="-128"/>
              </a:rPr>
              <a:t>・口座番号：</a:t>
            </a:r>
            <a:r>
              <a:rPr lang="en-US" altLang="ja-JP" sz="2100" b="1" dirty="0"/>
              <a:t>9652057</a:t>
            </a:r>
            <a:endParaRPr lang="ja-JP" altLang="ja-JP" sz="2100" b="1" dirty="0"/>
          </a:p>
          <a:p>
            <a:pPr>
              <a:spcAft>
                <a:spcPts val="600"/>
              </a:spcAft>
            </a:pPr>
            <a:r>
              <a:rPr lang="ja-JP" altLang="en-US" sz="2100" b="1" dirty="0">
                <a:latin typeface="メイリオ" panose="020B0604030504040204" pitchFamily="50" charset="-128"/>
                <a:ea typeface="メイリオ" panose="020B0604030504040204" pitchFamily="50" charset="-128"/>
              </a:rPr>
              <a:t>・口座名義：日本学生経済ゼミナール関東部会</a:t>
            </a:r>
            <a:endParaRPr lang="en-US" altLang="ja-JP" sz="21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5" y="5130971"/>
            <a:ext cx="11790947"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準加盟校費振り込み期間：</a:t>
            </a:r>
            <a:r>
              <a:rPr lang="en-US" altLang="ja-JP" sz="3600" b="1" dirty="0">
                <a:latin typeface="メイリオ" panose="020B0604030504040204" pitchFamily="50" charset="-128"/>
                <a:ea typeface="メイリオ" panose="020B0604030504040204" pitchFamily="50" charset="-128"/>
              </a:rPr>
              <a:t>10/10</a:t>
            </a:r>
            <a:r>
              <a:rPr lang="ja-JP" altLang="en-US" sz="3600" b="1" dirty="0">
                <a:latin typeface="メイリオ" panose="020B0604030504040204" pitchFamily="50" charset="-128"/>
                <a:ea typeface="メイリオ" panose="020B0604030504040204" pitchFamily="50" charset="-128"/>
              </a:rPr>
              <a:t>～</a:t>
            </a:r>
            <a:r>
              <a:rPr lang="en-US" altLang="ja-JP" sz="3600" b="1" dirty="0">
                <a:latin typeface="メイリオ" panose="020B0604030504040204" pitchFamily="50" charset="-128"/>
                <a:ea typeface="メイリオ" panose="020B0604030504040204" pitchFamily="50" charset="-128"/>
              </a:rPr>
              <a:t>10/21</a:t>
            </a:r>
          </a:p>
        </p:txBody>
      </p:sp>
      <p:sp>
        <p:nvSpPr>
          <p:cNvPr id="25" name="テキスト ボックス 24"/>
          <p:cNvSpPr txBox="1"/>
          <p:nvPr/>
        </p:nvSpPr>
        <p:spPr>
          <a:xfrm>
            <a:off x="200525" y="3799692"/>
            <a:ext cx="11790947" cy="1092607"/>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注意</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　指定口座への振り込みの際、必ず</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振り込み名義人</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を指定してください</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a:t>
            </a:r>
            <a:r>
              <a:rPr lang="ja-JP" altLang="en-US" sz="2100" b="1" dirty="0">
                <a:solidFill>
                  <a:srgbClr val="C00000"/>
                </a:solidFill>
                <a:latin typeface="メイリオ" panose="020B0604030504040204" pitchFamily="50" charset="-128"/>
                <a:ea typeface="メイリオ" panose="020B0604030504040204" pitchFamily="50" charset="-128"/>
              </a:rPr>
              <a:t>振り込み名義人：</a:t>
            </a:r>
            <a:r>
              <a:rPr lang="en-US" altLang="ja-JP" sz="2100" b="1" dirty="0">
                <a:solidFill>
                  <a:srgbClr val="C00000"/>
                </a:solidFill>
                <a:latin typeface="メイリオ" panose="020B0604030504040204" pitchFamily="50" charset="-128"/>
                <a:ea typeface="メイリオ" panose="020B0604030504040204" pitchFamily="50" charset="-128"/>
              </a:rPr>
              <a:t> J </a:t>
            </a:r>
            <a:r>
              <a:rPr lang="ja-JP" altLang="en-US" sz="2100" b="1" dirty="0">
                <a:solidFill>
                  <a:srgbClr val="C00000"/>
                </a:solidFill>
                <a:latin typeface="メイリオ" panose="020B0604030504040204" pitchFamily="50" charset="-128"/>
                <a:ea typeface="メイリオ" panose="020B0604030504040204" pitchFamily="50" charset="-128"/>
              </a:rPr>
              <a:t>電話番号</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6</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451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8"/>
            <a:ext cx="11790948" cy="646331"/>
            <a:chOff x="200526" y="161728"/>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8"/>
              <a:ext cx="11790942" cy="646331"/>
            </a:xfrm>
            <a:prstGeom prst="rect">
              <a:avLst/>
            </a:prstGeom>
            <a:noFill/>
          </p:spPr>
          <p:txBody>
            <a:bodyPr wrap="square" lIns="91440" tIns="45720" rIns="91440" bIns="45720" rtlCol="0" anchor="ctr">
              <a:spAutoFit/>
            </a:bodyPr>
            <a:lstStyle/>
            <a:p>
              <a:r>
                <a:rPr kumimoji="1" lang="en-US" altLang="ja-JP" sz="3600" dirty="0">
                  <a:latin typeface="メイリオ"/>
                  <a:ea typeface="メイリオ"/>
                </a:rPr>
                <a:t>2. </a:t>
              </a:r>
              <a:r>
                <a:rPr kumimoji="1" lang="ja-JP" altLang="en-US" sz="3600">
                  <a:latin typeface="メイリオ"/>
                  <a:ea typeface="メイリオ"/>
                </a:rPr>
                <a:t>準加盟校費のお支払いについて</a:t>
              </a:r>
              <a:endParaRPr lang="ja-JP" altLang="en-US" sz="3200" b="1">
                <a:latin typeface="メイリオ"/>
                <a:ea typeface="メイリオ"/>
              </a:endParaRPr>
            </a:p>
          </p:txBody>
        </p:sp>
      </p:grpSp>
      <p:sp>
        <p:nvSpPr>
          <p:cNvPr id="16" name="テキスト ボックス 15"/>
          <p:cNvSpPr txBox="1"/>
          <p:nvPr/>
        </p:nvSpPr>
        <p:spPr>
          <a:xfrm>
            <a:off x="200525" y="926086"/>
            <a:ext cx="11790947" cy="106182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振り込み完了後、</a:t>
            </a: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に掲載されている「討論部門準加盟校費振り込み完了連絡フォーム」に</a:t>
            </a:r>
            <a:r>
              <a:rPr lang="ja-JP" altLang="en-US" sz="2100" b="1" dirty="0">
                <a:solidFill>
                  <a:srgbClr val="C00000"/>
                </a:solidFill>
                <a:latin typeface="メイリオ" panose="020B0604030504040204" pitchFamily="50" charset="-128"/>
                <a:ea typeface="メイリオ" panose="020B0604030504040204" pitchFamily="50" charset="-128"/>
              </a:rPr>
              <a:t>大学名・学部名・ゼミ名・代表者名・メールアドレス（代表者）・振り込み名義人・入金日・準加盟校費の領収書の要否</a:t>
            </a:r>
            <a:r>
              <a:rPr lang="ja-JP" altLang="en-US" dirty="0">
                <a:latin typeface="メイリオ" panose="020B0604030504040204" pitchFamily="50" charset="-128"/>
                <a:ea typeface="メイリオ" panose="020B0604030504040204" pitchFamily="50" charset="-128"/>
              </a:rPr>
              <a:t>を記入し、送信してください。</a:t>
            </a:r>
            <a:endParaRPr lang="en-US" altLang="ja-JP"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00525" y="2144813"/>
            <a:ext cx="11790947" cy="1877437"/>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振り込み完了連絡フォーム」送信後、ご記入いただいたメールアドレスに自動返信させていただきます。振り込み金額等に誤りがないかを確認後、インナー大会討論部門から入金確認と申し込み完了メールをお送りいたします。メールが届きましたら、正式に討論部門参加申し込み完了となります。</a:t>
            </a:r>
            <a:endParaRPr lang="en-US" altLang="ja-JP" dirty="0">
              <a:latin typeface="メイリオ" panose="020B0604030504040204" pitchFamily="50" charset="-128"/>
              <a:ea typeface="メイリオ" panose="020B0604030504040204" pitchFamily="50" charset="-128"/>
            </a:endParaRPr>
          </a:p>
          <a:p>
            <a:pPr lvl="0">
              <a:spcBef>
                <a:spcPts val="12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入金確認までに</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週間程度お時間をいただきます。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12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2</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7</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0524" y="4206880"/>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準加盟校費振り込みの延期を希望する場合は、インナー大会実行委員会まで必ずご相談ください。</a:t>
            </a:r>
            <a:endParaRPr lang="en-US" altLang="ja-JP"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00521" y="4756105"/>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準加盟校費の領収書を希望するゼミには、後日実行委員会から領収書をお送りいたします。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9950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80448"/>
            <a:ext cx="11790948" cy="646331"/>
            <a:chOff x="200526" y="161728"/>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8"/>
              <a:ext cx="11790942" cy="646331"/>
            </a:xfrm>
            <a:prstGeom prst="rect">
              <a:avLst/>
            </a:prstGeom>
            <a:noFill/>
          </p:spPr>
          <p:txBody>
            <a:bodyPr wrap="square" lIns="91440" tIns="45720" rIns="91440" bIns="45720" rtlCol="0" anchor="ctr">
              <a:spAutoFit/>
            </a:bodyPr>
            <a:lstStyle/>
            <a:p>
              <a:r>
                <a:rPr kumimoji="1" lang="en-US" altLang="ja-JP" sz="3600">
                  <a:latin typeface="メイリオ"/>
                  <a:ea typeface="メイリオ"/>
                </a:rPr>
                <a:t>３.</a:t>
              </a:r>
              <a:r>
                <a:rPr lang="ja-JP" altLang="en-US" sz="3600">
                  <a:latin typeface="メイリオ"/>
                  <a:ea typeface="メイリオ"/>
                </a:rPr>
                <a:t>参加申し込みのキャンセル・変更について</a:t>
              </a:r>
              <a:r>
                <a:rPr kumimoji="1" lang="en-US" altLang="ja-JP" sz="3600" dirty="0">
                  <a:latin typeface="メイリオ"/>
                  <a:ea typeface="メイリオ"/>
                </a:rPr>
                <a:t> </a:t>
              </a:r>
              <a:endParaRPr lang="ja-JP" altLang="en-US" sz="3200" dirty="0">
                <a:latin typeface="メイリオ" panose="020B0604030504040204" pitchFamily="50" charset="-128"/>
                <a:ea typeface="メイリオ" panose="020B0604030504040204" pitchFamily="50" charset="-128"/>
              </a:endParaRPr>
            </a:p>
          </p:txBody>
        </p:sp>
      </p:gr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8</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ADA55AA4-24F4-48C6-AC25-9C8B22F1C3AC}"/>
              </a:ext>
            </a:extLst>
          </p:cNvPr>
          <p:cNvSpPr txBox="1"/>
          <p:nvPr/>
        </p:nvSpPr>
        <p:spPr>
          <a:xfrm>
            <a:off x="200526" y="945585"/>
            <a:ext cx="11790947" cy="1800493"/>
          </a:xfrm>
          <a:prstGeom prst="rect">
            <a:avLst/>
          </a:prstGeom>
          <a:noFill/>
        </p:spPr>
        <p:txBody>
          <a:bodyPr wrap="square" rtlCol="0">
            <a:spAutoFit/>
          </a:bodyPr>
          <a:lstStyle/>
          <a:p>
            <a:r>
              <a:rPr lang="ja-JP" altLang="en-US" sz="2100" b="1" dirty="0">
                <a:solidFill>
                  <a:srgbClr val="C00000"/>
                </a:solidFill>
                <a:latin typeface="メイリオ" panose="020B0604030504040204" pitchFamily="50" charset="-128"/>
                <a:ea typeface="メイリオ" panose="020B0604030504040204" pitchFamily="50" charset="-128"/>
              </a:rPr>
              <a:t>　参加受付完了後のキャンセルは原則として不可とさせていただいております。</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やむを得ない事情での参加をキャンセルする場合、</a:t>
            </a:r>
            <a:r>
              <a:rPr lang="ja-JP" altLang="en-US" b="1" dirty="0">
                <a:latin typeface="メイリオ" panose="020B0604030504040204" pitchFamily="50" charset="-128"/>
                <a:ea typeface="メイリオ" panose="020B0604030504040204" pitchFamily="50" charset="-128"/>
              </a:rPr>
              <a:t>エントリー費</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一人当たり</a:t>
            </a:r>
            <a:r>
              <a:rPr lang="en-US" altLang="ja-JP" b="1" dirty="0">
                <a:latin typeface="メイリオ" panose="020B0604030504040204" pitchFamily="50" charset="-128"/>
                <a:ea typeface="メイリオ" panose="020B0604030504040204" pitchFamily="50" charset="-128"/>
              </a:rPr>
              <a:t>2,500</a:t>
            </a:r>
            <a:r>
              <a:rPr lang="ja-JP" altLang="en-US" b="1" dirty="0">
                <a:latin typeface="メイリオ" panose="020B0604030504040204" pitchFamily="50" charset="-128"/>
                <a:ea typeface="メイリオ" panose="020B0604030504040204" pitchFamily="50" charset="-128"/>
              </a:rPr>
              <a:t>円</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のご返金は致しかねます</a:t>
            </a:r>
            <a:r>
              <a:rPr lang="ja-JP" altLang="en-US" dirty="0">
                <a:latin typeface="メイリオ" panose="020B0604030504040204" pitchFamily="50" charset="-128"/>
                <a:ea typeface="メイリオ" panose="020B0604030504040204" pitchFamily="50" charset="-128"/>
              </a:rPr>
              <a:t>ので、あらかじめご了承ください。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また、</a:t>
            </a:r>
            <a:r>
              <a:rPr lang="ja-JP" altLang="en-US" b="1" dirty="0">
                <a:latin typeface="メイリオ" panose="020B0604030504040204" pitchFamily="50" charset="-128"/>
                <a:ea typeface="メイリオ" panose="020B0604030504040204" pitchFamily="50" charset="-128"/>
              </a:rPr>
              <a:t>本番の開催方法がオンラインになった際も、申し込み後の返金対応はいたしかねます</a:t>
            </a:r>
            <a:r>
              <a:rPr lang="ja-JP" altLang="en-US" dirty="0">
                <a:latin typeface="メイリオ" panose="020B0604030504040204" pitchFamily="50" charset="-128"/>
                <a:ea typeface="メイリオ" panose="020B0604030504040204" pitchFamily="50" charset="-128"/>
              </a:rPr>
              <a:t>。あらかじめご了承の上お申し込み下さいますようお願いいたします。</a:t>
            </a:r>
          </a:p>
        </p:txBody>
      </p:sp>
    </p:spTree>
    <p:extLst>
      <p:ext uri="{BB962C8B-B14F-4D97-AF65-F5344CB8AC3E}">
        <p14:creationId xmlns:p14="http://schemas.microsoft.com/office/powerpoint/2010/main" val="826766651"/>
      </p:ext>
    </p:extLst>
  </p:cSld>
  <p:clrMapOvr>
    <a:masterClrMapping/>
  </p:clrMapOvr>
</p:sld>
</file>

<file path=ppt/theme/theme1.xml><?xml version="1.0" encoding="utf-8"?>
<a:theme xmlns:a="http://schemas.openxmlformats.org/drawingml/2006/main" name="Office テーマ">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20099</TotalTime>
  <Words>1147</Words>
  <Application>Microsoft Macintosh PowerPoint</Application>
  <PresentationFormat>ワイド画面</PresentationFormat>
  <Paragraphs>81</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vt:lpstr>
      <vt:lpstr>Meiryo</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Bunkyo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永井 愛実</dc:creator>
  <cp:lastModifiedBy>板垣 登真</cp:lastModifiedBy>
  <cp:revision>327</cp:revision>
  <cp:lastPrinted>2020-03-15T22:39:56Z</cp:lastPrinted>
  <dcterms:created xsi:type="dcterms:W3CDTF">2020-03-06T11:36:00Z</dcterms:created>
  <dcterms:modified xsi:type="dcterms:W3CDTF">2023-05-11T09:06:45Z</dcterms:modified>
</cp:coreProperties>
</file>